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2" r:id="rId3"/>
    <p:sldMasterId id="2147483654" r:id="rId4"/>
    <p:sldMasterId id="2147483699" r:id="rId5"/>
    <p:sldMasterId id="2147483711" r:id="rId6"/>
    <p:sldMasterId id="2147483723" r:id="rId7"/>
    <p:sldMasterId id="2147483735" r:id="rId8"/>
  </p:sldMasterIdLst>
  <p:notesMasterIdLst>
    <p:notesMasterId r:id="rId42"/>
  </p:notesMasterIdLst>
  <p:sldIdLst>
    <p:sldId id="322" r:id="rId9"/>
    <p:sldId id="393" r:id="rId10"/>
    <p:sldId id="371" r:id="rId11"/>
    <p:sldId id="380" r:id="rId12"/>
    <p:sldId id="365" r:id="rId13"/>
    <p:sldId id="400" r:id="rId14"/>
    <p:sldId id="401" r:id="rId15"/>
    <p:sldId id="372" r:id="rId16"/>
    <p:sldId id="397" r:id="rId17"/>
    <p:sldId id="406" r:id="rId18"/>
    <p:sldId id="402" r:id="rId19"/>
    <p:sldId id="403" r:id="rId20"/>
    <p:sldId id="404" r:id="rId21"/>
    <p:sldId id="405" r:id="rId22"/>
    <p:sldId id="407" r:id="rId23"/>
    <p:sldId id="408" r:id="rId24"/>
    <p:sldId id="409" r:id="rId25"/>
    <p:sldId id="410" r:id="rId26"/>
    <p:sldId id="411" r:id="rId27"/>
    <p:sldId id="412" r:id="rId28"/>
    <p:sldId id="366" r:id="rId29"/>
    <p:sldId id="398" r:id="rId30"/>
    <p:sldId id="419" r:id="rId31"/>
    <p:sldId id="418" r:id="rId32"/>
    <p:sldId id="413" r:id="rId33"/>
    <p:sldId id="414" r:id="rId34"/>
    <p:sldId id="416" r:id="rId35"/>
    <p:sldId id="417" r:id="rId36"/>
    <p:sldId id="422" r:id="rId37"/>
    <p:sldId id="420" r:id="rId38"/>
    <p:sldId id="421" r:id="rId39"/>
    <p:sldId id="329" r:id="rId40"/>
    <p:sldId id="399" r:id="rId4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 Cowi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FF00"/>
    <a:srgbClr val="00FFFF"/>
    <a:srgbClr val="FF00FF"/>
    <a:srgbClr val="000000"/>
    <a:srgbClr val="99FF66"/>
    <a:srgbClr val="FFFF00"/>
    <a:srgbClr val="CC0000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F1EA3-A123-45A7-82F8-BBFBC3CC5391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8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8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8775" y="765175"/>
            <a:ext cx="4316413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765175"/>
            <a:ext cx="4316412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176213" y="6426200"/>
            <a:ext cx="4932363" cy="404813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82" name="Group 2"/>
          <p:cNvGrpSpPr>
            <a:grpSpLocks/>
          </p:cNvGrpSpPr>
          <p:nvPr/>
        </p:nvGrpSpPr>
        <p:grpSpPr bwMode="auto">
          <a:xfrm>
            <a:off x="0" y="0"/>
            <a:ext cx="9144000" cy="7893050"/>
            <a:chOff x="0" y="0"/>
            <a:chExt cx="5760" cy="4320"/>
          </a:xfrm>
        </p:grpSpPr>
        <p:sp>
          <p:nvSpPr>
            <p:cNvPr id="32768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685" name="Freeform 5"/>
          <p:cNvSpPr>
            <a:spLocks/>
          </p:cNvSpPr>
          <p:nvPr/>
        </p:nvSpPr>
        <p:spPr bwMode="hidden">
          <a:xfrm>
            <a:off x="6242050" y="6381750"/>
            <a:ext cx="2895600" cy="496888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7686" name="Group 6"/>
          <p:cNvGrpSpPr>
            <a:grpSpLocks/>
          </p:cNvGrpSpPr>
          <p:nvPr/>
        </p:nvGrpSpPr>
        <p:grpSpPr bwMode="auto">
          <a:xfrm>
            <a:off x="-1588" y="6381750"/>
            <a:ext cx="8605838" cy="503238"/>
            <a:chOff x="0" y="3792"/>
            <a:chExt cx="4942" cy="536"/>
          </a:xfrm>
        </p:grpSpPr>
        <p:sp>
          <p:nvSpPr>
            <p:cNvPr id="3276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68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2768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9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9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9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9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6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695" name="Group 15"/>
          <p:cNvGrpSpPr>
            <a:grpSpLocks/>
          </p:cNvGrpSpPr>
          <p:nvPr/>
        </p:nvGrpSpPr>
        <p:grpSpPr bwMode="auto">
          <a:xfrm>
            <a:off x="627063" y="6381750"/>
            <a:ext cx="5684837" cy="488950"/>
            <a:chOff x="395" y="3793"/>
            <a:chExt cx="3581" cy="535"/>
          </a:xfrm>
        </p:grpSpPr>
        <p:sp>
          <p:nvSpPr>
            <p:cNvPr id="32769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9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9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9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0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0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908050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277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981075"/>
            <a:ext cx="8713788" cy="5256213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20000"/>
              </a:spcAft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327704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08725"/>
            <a:ext cx="5795963" cy="549275"/>
          </a:xfrm>
        </p:spPr>
        <p:txBody>
          <a:bodyPr/>
          <a:lstStyle>
            <a:lvl1pPr>
              <a:defRPr sz="2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en-AU"/>
              <a:t>The Apocalypse in the times of Ahab and Jezebel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30956-74A4-4105-8761-B44AB20F81B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E6D09-0296-4EBC-B3E9-E16DB0D1CAD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74E9-E746-4CA3-8210-90408701E29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5F5D4-951B-465F-B13B-A69A196A149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84D38-E1B8-42E3-A4B6-A1237B63374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6965C-56EB-4B45-A7AF-707769DD2D0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6463-CC01-441D-A933-C0CED2C499C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DB507-B80C-4497-8E33-F905AEBD3D4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DB7A5-009D-4098-8E92-9D5B46A9A75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96606-E434-4D0A-9BE3-3543CFD284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018" name="Group 2"/>
          <p:cNvGrpSpPr>
            <a:grpSpLocks/>
          </p:cNvGrpSpPr>
          <p:nvPr/>
        </p:nvGrpSpPr>
        <p:grpSpPr bwMode="auto">
          <a:xfrm>
            <a:off x="0" y="5667375"/>
            <a:ext cx="395288" cy="1190625"/>
            <a:chOff x="0" y="2458"/>
            <a:chExt cx="2142" cy="1858"/>
          </a:xfrm>
        </p:grpSpPr>
        <p:sp>
          <p:nvSpPr>
            <p:cNvPr id="3420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0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0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20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836613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420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908050"/>
            <a:ext cx="8424862" cy="58340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95F86-85C4-44DE-88F2-0BD18ADF52C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C9BCF-3629-4C75-A805-2CED2663ABF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10C5-6D2D-4243-816D-B797DDDFA47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7E4D-6B04-4D1B-8EBA-B8DDF6B4DC8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4D7E3-18D2-41E8-A28E-E1BE9C3E68E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DAF9-A113-4643-B7D9-C5B9CC995AD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DC6F-37C3-4A56-8FE7-1315F551D25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2FE2A-B08B-4903-B10E-A257A8B855F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E8618-A3F8-4704-8B18-0D75ABF907D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37360-A51A-45BA-B594-ECC60580CB5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2394EC-EBEE-43E0-B696-6D78EE0B6CB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090" name="Group 2"/>
          <p:cNvGrpSpPr>
            <a:grpSpLocks/>
          </p:cNvGrpSpPr>
          <p:nvPr/>
        </p:nvGrpSpPr>
        <p:grpSpPr bwMode="auto">
          <a:xfrm>
            <a:off x="0" y="5661025"/>
            <a:ext cx="1331913" cy="1190625"/>
            <a:chOff x="0" y="2458"/>
            <a:chExt cx="2142" cy="1858"/>
          </a:xfrm>
        </p:grpSpPr>
        <p:sp>
          <p:nvSpPr>
            <p:cNvPr id="3450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50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50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50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836613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4509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908050"/>
            <a:ext cx="7772400" cy="59499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7FAD4-8FD6-44C9-831A-8EDA3157B3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2A39B-D3EF-4473-B70C-730215E6DA6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E09B7-F55E-4343-B8EB-7B19F4B7A34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765175"/>
            <a:ext cx="4316413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765175"/>
            <a:ext cx="4316412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180-4752-421C-8865-FD169B1A6FA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CC5C8-5EC5-4953-B859-AD93A4C1697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9279E-52D5-4A00-B61C-4C37BC00E1C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1975-2758-4439-AFBF-C4A5641B7A7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66C87-A19B-4BB9-A44E-B5334BF619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48EE9-1B12-49F8-9875-34164C8183E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8B596-5416-4FF1-89AF-497B3E46595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308725"/>
            <a:ext cx="7845426" cy="576263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381750"/>
            <a:ext cx="5684837" cy="488950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765175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836613"/>
            <a:ext cx="8713788" cy="5400675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08725"/>
            <a:ext cx="2843213" cy="549275"/>
          </a:xfrm>
        </p:spPr>
        <p:txBody>
          <a:bodyPr/>
          <a:lstStyle>
            <a:lvl1pPr>
              <a:defRPr sz="2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en-AU"/>
              <a:t>After the Flood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ADD29-657D-4252-9B06-5D4C1549A68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3A932-59CD-41B6-9E6B-B0DB5BE9AFB1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1175C-69A3-4D63-905D-4610AA514918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2F8B3-422C-4D79-B751-D9DAA63DFFB4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85576-C273-4E77-8B00-646D54FDF78B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8F19-A2C0-4B85-9990-D7862B8EB3A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C842-579E-42A7-B947-437CABE4BC4F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9B9B3-CA8D-40DB-A66E-04ABCCABAF5D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CDF0-6867-464B-9B43-F8D3BDC7C62E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15072-ECCE-465A-A67B-5F4A80933E4F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308725"/>
            <a:ext cx="7845426" cy="576263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2"/>
                <a:ext cx="378" cy="27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8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381750"/>
            <a:ext cx="5684837" cy="488950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2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0"/>
              <a:ext cx="245" cy="208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765175"/>
          </a:xfrm>
        </p:spPr>
        <p:txBody>
          <a:bodyPr/>
          <a:lstStyle>
            <a:lvl1pPr>
              <a:defRPr sz="36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836613"/>
            <a:ext cx="8713788" cy="5400675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08725"/>
            <a:ext cx="2843213" cy="549275"/>
          </a:xfrm>
        </p:spPr>
        <p:txBody>
          <a:bodyPr/>
          <a:lstStyle>
            <a:lvl1pPr>
              <a:defRPr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AU"/>
              <a:t>After the Flood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8201-7D26-4091-8CB1-93A30346F1B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1E5F6-5B0A-452D-B306-EE7B13A23C7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26FE-8079-4FE9-8A55-0B409D7F057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979EF-97D1-49B9-A9E0-72BD99B60C2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DD0D-FA73-4E43-9CFB-CA50248B80B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ABC7-6EDA-4555-B692-0AB776FDD1A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3D92-9241-4319-80A3-7F053AC36C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F56B-5D98-4308-94FF-C58218A0FAD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0F5B6-F577-46AA-8CA4-7FCEEF320A38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1E9-38BB-4A69-BF7A-D0C96768D33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661025"/>
            <a:ext cx="1331913" cy="119062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3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4" cy="1576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5"/>
              <a:ext cx="1744" cy="17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5"/>
              <a:ext cx="87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7" y="3885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066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836613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908050"/>
            <a:ext cx="7772400" cy="59499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B901C-7F88-442C-891A-87760B42E0E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83D3-8B30-4D55-8816-617C852375F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BB22D-23D4-4140-9DD6-26647915446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6E8E-2808-4592-8EF9-C3725BDA2798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0B639-A2CA-472D-9562-9638CD2696E8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1E02C-1F5F-40AA-B484-100E752F73F2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A3AD-FAB4-43B4-BC0C-66F193A1276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733E-6C06-435D-8A5F-201E51F402D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6202-3555-4862-9DBE-EDC2CB79C2A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0042-7560-45F8-9962-D2ECA2C335C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 rot="10800000" flipH="1">
            <a:off x="0" y="-14288"/>
            <a:ext cx="1116013" cy="171132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739"/>
              <a:gd name="T2" fmla="*/ 21600 w 21600"/>
              <a:gd name="T3" fmla="*/ 21739 h 21739"/>
              <a:gd name="T4" fmla="*/ 0 w 21600"/>
              <a:gd name="T5" fmla="*/ 21600 h 2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46"/>
                  <a:pt x="21599" y="21692"/>
                  <a:pt x="21599" y="21738"/>
                </a:cubicBezTo>
              </a:path>
              <a:path w="21600" h="217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46"/>
                  <a:pt x="21599" y="21692"/>
                  <a:pt x="21599" y="21738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 rot="10800000"/>
          <a:lstStyle/>
          <a:p>
            <a:pPr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Arc 5"/>
          <p:cNvSpPr>
            <a:spLocks/>
          </p:cNvSpPr>
          <p:nvPr/>
        </p:nvSpPr>
        <p:spPr bwMode="auto">
          <a:xfrm rot="10800000" flipV="1">
            <a:off x="8604250" y="5661025"/>
            <a:ext cx="539750" cy="1196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739"/>
              <a:gd name="T2" fmla="*/ 21600 w 21600"/>
              <a:gd name="T3" fmla="*/ 21739 h 21739"/>
              <a:gd name="T4" fmla="*/ 0 w 21600"/>
              <a:gd name="T5" fmla="*/ 21600 h 2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46"/>
                  <a:pt x="21599" y="21692"/>
                  <a:pt x="21599" y="21738"/>
                </a:cubicBezTo>
              </a:path>
              <a:path w="21600" h="217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46"/>
                  <a:pt x="21599" y="21692"/>
                  <a:pt x="21599" y="21738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115888"/>
            <a:ext cx="8351838" cy="720725"/>
          </a:xfrm>
        </p:spPr>
        <p:txBody>
          <a:bodyPr anchor="b"/>
          <a:lstStyle>
            <a:lvl1pPr algn="ctr">
              <a:lnSpc>
                <a:spcPct val="80000"/>
              </a:lnSpc>
              <a:defRPr sz="40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1125538"/>
            <a:ext cx="8713787" cy="5543550"/>
          </a:xfrm>
        </p:spPr>
        <p:txBody>
          <a:bodyPr/>
          <a:lstStyle>
            <a:lvl1pPr marL="0" indent="0">
              <a:buClr>
                <a:srgbClr val="FFFF00"/>
              </a:buClr>
              <a:buSzTx/>
              <a:buFont typeface="Wingdings" pitchFamily="2" charset="2"/>
              <a:buNone/>
              <a:defRPr b="1"/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F967-9EFD-4377-86B3-A2335FD5EC02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2DDC-A3C0-478E-8E07-2479F82174F3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6A6A-4E44-4CA5-886B-1968860FBF3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F3CB-F466-43E8-BB82-725792D6581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ACA5-33CA-422A-8F33-A33E26398A8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FEE5-8E45-4955-96D5-2D4BA4EABEC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9F8A3-DF33-4FF4-A238-0EAD8633745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5A8E-2B73-4123-99AB-671EE8B3DF9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3B65C-5CB0-4803-892A-BCCF69D9B7D2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79A00-7FA9-4087-B757-EAC359128CF2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reeform 20"/>
          <p:cNvSpPr>
            <a:spLocks/>
          </p:cNvSpPr>
          <p:nvPr userDrawn="1"/>
        </p:nvSpPr>
        <p:spPr bwMode="hidden">
          <a:xfrm>
            <a:off x="-6350" y="0"/>
            <a:ext cx="9258300" cy="6021388"/>
          </a:xfrm>
          <a:custGeom>
            <a:avLst/>
            <a:gdLst/>
            <a:ahLst/>
            <a:cxnLst>
              <a:cxn ang="0">
                <a:pos x="6027" y="2296"/>
              </a:cxn>
              <a:cxn ang="0">
                <a:pos x="0" y="2296"/>
              </a:cxn>
              <a:cxn ang="0">
                <a:pos x="0" y="0"/>
              </a:cxn>
              <a:cxn ang="0">
                <a:pos x="6027" y="0"/>
              </a:cxn>
              <a:cxn ang="0">
                <a:pos x="6027" y="2296"/>
              </a:cxn>
              <a:cxn ang="0">
                <a:pos x="6027" y="2296"/>
              </a:cxn>
            </a:cxnLst>
            <a:rect l="0" t="0" r="r" b="b"/>
            <a:pathLst>
              <a:path w="6027" h="2296">
                <a:moveTo>
                  <a:pt x="6027" y="2296"/>
                </a:moveTo>
                <a:lnTo>
                  <a:pt x="0" y="2296"/>
                </a:lnTo>
                <a:lnTo>
                  <a:pt x="0" y="0"/>
                </a:lnTo>
                <a:lnTo>
                  <a:pt x="6027" y="0"/>
                </a:lnTo>
                <a:lnTo>
                  <a:pt x="6027" y="2296"/>
                </a:lnTo>
                <a:lnTo>
                  <a:pt x="6027" y="22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Freeform 19"/>
          <p:cNvSpPr>
            <a:spLocks/>
          </p:cNvSpPr>
          <p:nvPr userDrawn="1"/>
        </p:nvSpPr>
        <p:spPr bwMode="hidden">
          <a:xfrm>
            <a:off x="0" y="5876925"/>
            <a:ext cx="9251950" cy="981075"/>
          </a:xfrm>
          <a:custGeom>
            <a:avLst/>
            <a:gdLst/>
            <a:ahLst/>
            <a:cxnLst>
              <a:cxn ang="0">
                <a:pos x="6027" y="2296"/>
              </a:cxn>
              <a:cxn ang="0">
                <a:pos x="0" y="2296"/>
              </a:cxn>
              <a:cxn ang="0">
                <a:pos x="0" y="0"/>
              </a:cxn>
              <a:cxn ang="0">
                <a:pos x="6027" y="0"/>
              </a:cxn>
              <a:cxn ang="0">
                <a:pos x="6027" y="2296"/>
              </a:cxn>
              <a:cxn ang="0">
                <a:pos x="6027" y="2296"/>
              </a:cxn>
            </a:cxnLst>
            <a:rect l="0" t="0" r="r" b="b"/>
            <a:pathLst>
              <a:path w="6027" h="2296">
                <a:moveTo>
                  <a:pt x="6027" y="2296"/>
                </a:moveTo>
                <a:lnTo>
                  <a:pt x="0" y="2296"/>
                </a:lnTo>
                <a:lnTo>
                  <a:pt x="0" y="0"/>
                </a:lnTo>
                <a:lnTo>
                  <a:pt x="6027" y="0"/>
                </a:lnTo>
                <a:lnTo>
                  <a:pt x="6027" y="2296"/>
                </a:lnTo>
                <a:lnTo>
                  <a:pt x="6027" y="2296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765175"/>
            <a:ext cx="8785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6381750"/>
            <a:ext cx="9144000" cy="495300"/>
            <a:chOff x="0" y="3792"/>
            <a:chExt cx="4944" cy="54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808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9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34" name="Freeform 10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15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808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76213" y="6426200"/>
            <a:ext cx="49323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en-AU"/>
              <a:t>The Letters to the Seven Ecclesias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97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531813" indent="-531813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v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996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404938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</a:defRPr>
      </a:lvl3pPr>
      <a:lvl4pPr marL="1812925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4pPr>
      <a:lvl5pPr marL="2220913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5pPr>
      <a:lvl6pPr marL="2678113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6pPr>
      <a:lvl7pPr marL="3135313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7pPr>
      <a:lvl8pPr marL="3592513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8pPr>
      <a:lvl9pPr marL="4049713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266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666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666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266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666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266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66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67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266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66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266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266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463416"/>
                  </a:outerShdw>
                </a:effectLst>
                <a:cs typeface="+mn-cs"/>
              </a:defRPr>
            </a:lvl1pPr>
          </a:lstStyle>
          <a:p>
            <a:endParaRPr lang="en-AU"/>
          </a:p>
        </p:txBody>
      </p:sp>
      <p:sp>
        <p:nvSpPr>
          <p:cNvPr id="3266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463416"/>
                  </a:outerShdw>
                </a:effectLst>
                <a:cs typeface="+mn-cs"/>
              </a:defRPr>
            </a:lvl1pPr>
          </a:lstStyle>
          <a:p>
            <a:endParaRPr lang="en-AU"/>
          </a:p>
        </p:txBody>
      </p:sp>
      <p:sp>
        <p:nvSpPr>
          <p:cNvPr id="3266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463416"/>
                  </a:outerShdw>
                </a:effectLst>
                <a:cs typeface="+mn-cs"/>
              </a:defRPr>
            </a:lvl1pPr>
          </a:lstStyle>
          <a:p>
            <a:fld id="{69607777-90C3-45F3-92F5-46266FC1C448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09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9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9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9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9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10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410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410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+mn-cs"/>
              </a:defRPr>
            </a:lvl1pPr>
          </a:lstStyle>
          <a:p>
            <a:endParaRPr lang="en-AU"/>
          </a:p>
        </p:txBody>
      </p:sp>
      <p:sp>
        <p:nvSpPr>
          <p:cNvPr id="3410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+mn-cs"/>
              </a:defRPr>
            </a:lvl1pPr>
          </a:lstStyle>
          <a:p>
            <a:endParaRPr lang="en-AU"/>
          </a:p>
        </p:txBody>
      </p:sp>
      <p:sp>
        <p:nvSpPr>
          <p:cNvPr id="3410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+mn-cs"/>
              </a:defRPr>
            </a:lvl1pPr>
          </a:lstStyle>
          <a:p>
            <a:fld id="{5C8C7A49-A325-47D3-A366-979A29DFBF87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06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40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0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0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0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0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0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0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40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440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440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defRPr>
            </a:lvl1pPr>
          </a:lstStyle>
          <a:p>
            <a:endParaRPr lang="en-AU"/>
          </a:p>
        </p:txBody>
      </p:sp>
      <p:sp>
        <p:nvSpPr>
          <p:cNvPr id="3440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defRPr>
            </a:lvl1pPr>
          </a:lstStyle>
          <a:p>
            <a:endParaRPr lang="en-AU"/>
          </a:p>
        </p:txBody>
      </p:sp>
      <p:sp>
        <p:nvSpPr>
          <p:cNvPr id="3440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defRPr>
            </a:lvl1pPr>
          </a:lstStyle>
          <a:p>
            <a:fld id="{68570866-0C7D-4724-98E7-DA8C20635829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fld id="{945483C8-80CB-485D-B066-DBBC10880927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pPr>
              <a:defRPr/>
            </a:pPr>
            <a:fld id="{6F35EEF7-6543-4082-9DA4-6C09F404711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963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63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96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AD254A36-7328-45BF-82B0-AD09E9E1EE7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924C83B-C3DA-4F0C-BDF6-9CA12FA0E0A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496300" cy="35290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9600" dirty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latin typeface="Monotype Corsiva" pitchFamily="66" charset="0"/>
              </a:rPr>
              <a:t>“I know thy works”</a:t>
            </a:r>
            <a:endParaRPr lang="en-AU" sz="9600" i="1" dirty="0">
              <a:ln>
                <a:solidFill>
                  <a:schemeClr val="bg1"/>
                </a:solidFill>
              </a:ln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84763"/>
            <a:ext cx="9144000" cy="8651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AU" sz="54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Revelation 2 </a:t>
            </a:r>
            <a:r>
              <a:rPr lang="en-AU" sz="44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&amp;</a:t>
            </a:r>
            <a:r>
              <a:rPr lang="en-AU" sz="54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3</a:t>
            </a:r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792162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The Letters to the Seven Ecclesias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Apocalypse in the times of Ahab and Jezebel</a:t>
            </a:r>
          </a:p>
        </p:txBody>
      </p:sp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0" y="1111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Babylonian apostasies in the Kings</a:t>
            </a:r>
            <a:endParaRPr lang="en-AU" sz="3600" b="1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grpSp>
        <p:nvGrpSpPr>
          <p:cNvPr id="328707" name="Group 3"/>
          <p:cNvGrpSpPr>
            <a:grpSpLocks/>
          </p:cNvGrpSpPr>
          <p:nvPr/>
        </p:nvGrpSpPr>
        <p:grpSpPr bwMode="auto">
          <a:xfrm>
            <a:off x="0" y="857250"/>
            <a:ext cx="9144000" cy="6000750"/>
            <a:chOff x="16" y="572"/>
            <a:chExt cx="5760" cy="3780"/>
          </a:xfrm>
        </p:grpSpPr>
        <p:pic>
          <p:nvPicPr>
            <p:cNvPr id="328708" name="Picture 4" descr="Chronology of Kings 2 cropp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" y="572"/>
              <a:ext cx="2848" cy="3748"/>
            </a:xfrm>
            <a:prstGeom prst="rect">
              <a:avLst/>
            </a:prstGeom>
            <a:noFill/>
          </p:spPr>
        </p:pic>
        <p:pic>
          <p:nvPicPr>
            <p:cNvPr id="328709" name="Picture 5" descr="Chronology of Kings 1 cropp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4" y="588"/>
              <a:ext cx="2869" cy="3764"/>
            </a:xfrm>
            <a:prstGeom prst="rect">
              <a:avLst/>
            </a:prstGeom>
            <a:noFill/>
          </p:spPr>
        </p:pic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16" y="572"/>
              <a:ext cx="5760" cy="3748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0" y="6707188"/>
            <a:ext cx="9144000" cy="188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4427538" y="900113"/>
            <a:ext cx="576262" cy="4460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3" name="Oval 9"/>
          <p:cNvSpPr>
            <a:spLocks noChangeArrowheads="1"/>
          </p:cNvSpPr>
          <p:nvPr/>
        </p:nvSpPr>
        <p:spPr bwMode="auto">
          <a:xfrm>
            <a:off x="1692275" y="1773238"/>
            <a:ext cx="2016125" cy="22336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4" name="Oval 10"/>
          <p:cNvSpPr>
            <a:spLocks noChangeArrowheads="1"/>
          </p:cNvSpPr>
          <p:nvPr/>
        </p:nvSpPr>
        <p:spPr bwMode="auto">
          <a:xfrm>
            <a:off x="50800" y="4508500"/>
            <a:ext cx="2016125" cy="22336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250825" y="4859338"/>
            <a:ext cx="3217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charset="0"/>
              </a:rPr>
              <a:t>Babylonian apostasy</a:t>
            </a:r>
          </a:p>
          <a:p>
            <a:r>
              <a:rPr lang="en-A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charset="0"/>
              </a:rPr>
              <a:t> in Judah</a:t>
            </a:r>
          </a:p>
        </p:txBody>
      </p:sp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376238" y="1541463"/>
            <a:ext cx="447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charset="0"/>
              </a:rPr>
              <a:t>Babylonian apostasy in Israel</a:t>
            </a:r>
          </a:p>
        </p:txBody>
      </p:sp>
      <p:sp>
        <p:nvSpPr>
          <p:cNvPr id="328717" name="Text Box 13"/>
          <p:cNvSpPr txBox="1">
            <a:spLocks noChangeArrowheads="1"/>
          </p:cNvSpPr>
          <p:nvPr/>
        </p:nvSpPr>
        <p:spPr bwMode="auto">
          <a:xfrm>
            <a:off x="1816100" y="2762250"/>
            <a:ext cx="178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Samaria</a:t>
            </a:r>
          </a:p>
        </p:txBody>
      </p:sp>
      <p:sp>
        <p:nvSpPr>
          <p:cNvPr id="328718" name="Text Box 14"/>
          <p:cNvSpPr txBox="1">
            <a:spLocks noChangeArrowheads="1"/>
          </p:cNvSpPr>
          <p:nvPr/>
        </p:nvSpPr>
        <p:spPr bwMode="auto">
          <a:xfrm>
            <a:off x="339725" y="6078538"/>
            <a:ext cx="2239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Jerusalem</a:t>
            </a:r>
          </a:p>
        </p:txBody>
      </p:sp>
      <p:pic>
        <p:nvPicPr>
          <p:cNvPr id="16" name="Picture 5" descr="woman ephah clou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1316" y="3284984"/>
            <a:ext cx="5352152" cy="34126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979262" y="6048998"/>
            <a:ext cx="302433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</a:rPr>
              <a:t>Zech. 5:9-11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4" grpId="0" animBg="1"/>
      <p:bldP spid="328715" grpId="0"/>
      <p:bldP spid="32871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21163"/>
            <a:ext cx="8785225" cy="2087562"/>
          </a:xfrm>
        </p:spPr>
        <p:txBody>
          <a:bodyPr/>
          <a:lstStyle/>
          <a:p>
            <a:pPr marL="622300" indent="-622300" algn="l">
              <a:spcAft>
                <a:spcPct val="10000"/>
              </a:spcAft>
              <a:buFont typeface="Wingdings" pitchFamily="2" charset="2"/>
              <a:buChar char="v"/>
            </a:pPr>
            <a:r>
              <a:rPr lang="en-AU" sz="2800" b="0" dirty="0" err="1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Omri</a:t>
            </a:r>
            <a:r>
              <a:rPr lang="en-AU" sz="28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AU" sz="2800" dirty="0"/>
              <a:t>– Builder of Samaria and statute-maker for Ahab </a:t>
            </a:r>
            <a:r>
              <a:rPr lang="en-AU" sz="2800" dirty="0" smtClean="0"/>
              <a:t>(</a:t>
            </a:r>
            <a:r>
              <a:rPr lang="en-AU" sz="2800" dirty="0" smtClean="0">
                <a:solidFill>
                  <a:srgbClr val="FFFF00"/>
                </a:solidFill>
              </a:rPr>
              <a:t>formula</a:t>
            </a:r>
            <a:r>
              <a:rPr lang="en-AU" sz="2800" dirty="0" smtClean="0"/>
              <a:t> of </a:t>
            </a:r>
            <a:r>
              <a:rPr lang="en-AU" sz="2800" dirty="0" smtClean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Mic</a:t>
            </a: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. 6:16</a:t>
            </a:r>
            <a:r>
              <a:rPr lang="en-AU" sz="2800" dirty="0"/>
              <a:t>) = Like </a:t>
            </a: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</a:rPr>
              <a:t>Cush</a:t>
            </a:r>
            <a:r>
              <a:rPr lang="en-AU" sz="2800" dirty="0"/>
              <a:t>.</a:t>
            </a:r>
          </a:p>
          <a:p>
            <a:pPr marL="622300" indent="-622300" algn="l">
              <a:spcAft>
                <a:spcPct val="10000"/>
              </a:spcAft>
              <a:buFont typeface="Wingdings" pitchFamily="2" charset="2"/>
              <a:buChar char="v"/>
            </a:pPr>
            <a:r>
              <a:rPr lang="en-AU" sz="2800" b="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Ahab</a:t>
            </a:r>
            <a:r>
              <a:rPr lang="en-AU" sz="28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AU" sz="2800" dirty="0"/>
              <a:t>– Implementer of the ideologies of </a:t>
            </a:r>
            <a:r>
              <a:rPr lang="en-AU" sz="2800" dirty="0" err="1"/>
              <a:t>Omri</a:t>
            </a:r>
            <a:r>
              <a:rPr lang="en-AU" sz="2800" dirty="0"/>
              <a:t> – Builder of Canaanite worship = </a:t>
            </a: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Nimrod</a:t>
            </a:r>
            <a:r>
              <a:rPr lang="en-AU" sz="2800" dirty="0"/>
              <a:t>.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0" y="11112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 Omri and Ahab era</a:t>
            </a:r>
            <a:endParaRPr lang="en-AU" sz="4400" b="1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250825" y="3500438"/>
            <a:ext cx="8640763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225425" y="963613"/>
            <a:ext cx="1800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AU" sz="2800" dirty="0" err="1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Impact" pitchFamily="34" charset="0"/>
                <a:cs typeface="Arial" charset="0"/>
              </a:rPr>
              <a:t>Omri</a:t>
            </a: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Impact" pitchFamily="34" charset="0"/>
                <a:cs typeface="Arial" charset="0"/>
              </a:rPr>
              <a:t> city builder &amp; statute maker –</a:t>
            </a: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chemeClr val="hlink"/>
                </a:solidFill>
                <a:latin typeface="Impact" pitchFamily="34" charset="0"/>
                <a:cs typeface="Arial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AU" sz="28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  <a:cs typeface="Arial" charset="0"/>
              </a:rPr>
              <a:t>1 Kings 16:23-28</a:t>
            </a:r>
          </a:p>
        </p:txBody>
      </p:sp>
      <p:sp>
        <p:nvSpPr>
          <p:cNvPr id="321542" name="Line 6"/>
          <p:cNvSpPr>
            <a:spLocks noChangeShapeType="1"/>
          </p:cNvSpPr>
          <p:nvPr/>
        </p:nvSpPr>
        <p:spPr bwMode="auto">
          <a:xfrm>
            <a:off x="1835150" y="3141663"/>
            <a:ext cx="0" cy="43180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1979613" y="869950"/>
            <a:ext cx="2159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Impact" pitchFamily="34" charset="0"/>
                <a:cs typeface="Arial" charset="0"/>
              </a:rPr>
              <a:t>Ahab -restorer of Baal worship &amp; founder of apostate religion</a:t>
            </a:r>
          </a:p>
        </p:txBody>
      </p: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95288" y="3573463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Omri</a:t>
            </a:r>
          </a:p>
        </p:txBody>
      </p:sp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2124075" y="3573463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Ahab &amp; Jezebel</a:t>
            </a:r>
          </a:p>
        </p:txBody>
      </p:sp>
      <p:sp>
        <p:nvSpPr>
          <p:cNvPr id="321546" name="Text Box 10"/>
          <p:cNvSpPr txBox="1">
            <a:spLocks noChangeArrowheads="1"/>
          </p:cNvSpPr>
          <p:nvPr/>
        </p:nvSpPr>
        <p:spPr bwMode="auto">
          <a:xfrm>
            <a:off x="6745288" y="3573463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Athaliah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4787900" y="908050"/>
            <a:ext cx="43211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Aft>
                <a:spcPct val="5000"/>
              </a:spcAft>
            </a:pP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1 Kings 16:31-34</a:t>
            </a:r>
          </a:p>
          <a:p>
            <a:pPr>
              <a:lnSpc>
                <a:spcPct val="95000"/>
              </a:lnSpc>
              <a:spcAft>
                <a:spcPct val="5000"/>
              </a:spcAft>
            </a:pPr>
            <a:r>
              <a:rPr lang="en-AU" sz="28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Jezebel</a:t>
            </a:r>
            <a:r>
              <a:rPr lang="en-AU" sz="2800" dirty="0">
                <a:latin typeface="Impact" pitchFamily="34" charset="0"/>
                <a:cs typeface="Arial" charset="0"/>
              </a:rPr>
              <a:t> </a:t>
            </a:r>
            <a:r>
              <a:rPr lang="en-AU" sz="2800" dirty="0">
                <a:solidFill>
                  <a:schemeClr val="bg1"/>
                </a:solidFill>
                <a:latin typeface="Impact" pitchFamily="34" charset="0"/>
                <a:cs typeface="Arial" charset="0"/>
              </a:rPr>
              <a:t>– “chaste”. Daughter of </a:t>
            </a:r>
            <a:r>
              <a:rPr lang="en-AU" sz="2800" dirty="0" err="1">
                <a:solidFill>
                  <a:schemeClr val="bg1"/>
                </a:solidFill>
                <a:latin typeface="Impact" pitchFamily="34" charset="0"/>
                <a:cs typeface="Arial" charset="0"/>
              </a:rPr>
              <a:t>Ethbaal</a:t>
            </a:r>
            <a:r>
              <a:rPr lang="en-AU" sz="2800" dirty="0">
                <a:solidFill>
                  <a:schemeClr val="bg1"/>
                </a:solidFill>
                <a:latin typeface="Impact" pitchFamily="34" charset="0"/>
                <a:cs typeface="Arial" charset="0"/>
              </a:rPr>
              <a:t> (</a:t>
            </a:r>
            <a:r>
              <a:rPr lang="en-AU" sz="2800" dirty="0">
                <a:solidFill>
                  <a:srgbClr val="FFFF00"/>
                </a:solidFill>
                <a:latin typeface="Impact" pitchFamily="34" charset="0"/>
                <a:cs typeface="Arial" charset="0"/>
              </a:rPr>
              <a:t>“With or near Baal”</a:t>
            </a:r>
            <a:r>
              <a:rPr lang="en-AU" sz="2800" dirty="0">
                <a:solidFill>
                  <a:schemeClr val="bg1"/>
                </a:solidFill>
                <a:latin typeface="Impact" pitchFamily="34" charset="0"/>
                <a:cs typeface="Arial" charset="0"/>
              </a:rPr>
              <a:t>) – Restoration of </a:t>
            </a:r>
            <a:r>
              <a:rPr lang="en-AU" sz="2800" dirty="0" err="1">
                <a:solidFill>
                  <a:schemeClr val="bg1"/>
                </a:solidFill>
                <a:latin typeface="Impact" pitchFamily="34" charset="0"/>
                <a:cs typeface="Arial" charset="0"/>
              </a:rPr>
              <a:t>Amoritish</a:t>
            </a:r>
            <a:r>
              <a:rPr lang="en-AU" sz="2800" dirty="0">
                <a:solidFill>
                  <a:schemeClr val="bg1"/>
                </a:solidFill>
                <a:latin typeface="Impact" pitchFamily="34" charset="0"/>
                <a:cs typeface="Arial" charset="0"/>
              </a:rPr>
              <a:t> worship in Israel –</a:t>
            </a:r>
            <a:r>
              <a:rPr lang="en-AU" sz="2800" dirty="0">
                <a:latin typeface="Impact" pitchFamily="34" charset="0"/>
                <a:cs typeface="Arial" charset="0"/>
              </a:rPr>
              <a:t> </a:t>
            </a:r>
            <a:r>
              <a:rPr lang="en-AU" sz="28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  <a:cs typeface="Arial" charset="0"/>
              </a:rPr>
              <a:t>1 Kings 21:25-26</a:t>
            </a:r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 flipH="1">
            <a:off x="3563938" y="1700213"/>
            <a:ext cx="1223962" cy="19446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build="p"/>
      <p:bldP spid="321543" grpId="0"/>
      <p:bldP spid="321547" grpId="0"/>
      <p:bldP spid="3215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149725"/>
            <a:ext cx="8964612" cy="2303463"/>
          </a:xfrm>
        </p:spPr>
        <p:txBody>
          <a:bodyPr/>
          <a:lstStyle/>
          <a:p>
            <a:pPr marL="539750" indent="-539750" algn="l"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v"/>
            </a:pPr>
            <a:r>
              <a:rPr lang="en-AU" sz="2800" dirty="0">
                <a:solidFill>
                  <a:srgbClr val="FFFF00"/>
                </a:solidFill>
              </a:rPr>
              <a:t>Jezebel </a:t>
            </a:r>
            <a:r>
              <a:rPr lang="en-AU" sz="2800" dirty="0"/>
              <a:t>– Mother of harlots – Type of Roman Catholic apostasy arising out of Brotherhood – </a:t>
            </a: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Rev. 2:20-23</a:t>
            </a:r>
            <a:r>
              <a:rPr lang="en-AU" sz="2800" dirty="0"/>
              <a:t>.</a:t>
            </a:r>
          </a:p>
          <a:p>
            <a:pPr marL="539750" indent="-539750" algn="l"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v"/>
            </a:pPr>
            <a:r>
              <a:rPr lang="en-AU" sz="2800" dirty="0" err="1">
                <a:solidFill>
                  <a:srgbClr val="00FF00"/>
                </a:solidFill>
              </a:rPr>
              <a:t>Athaliah</a:t>
            </a:r>
            <a:r>
              <a:rPr lang="en-AU" sz="2800" dirty="0"/>
              <a:t> – Harlot daughter – Seducer, murderer and counsellor to </a:t>
            </a:r>
            <a:r>
              <a:rPr lang="en-AU" sz="2800" dirty="0" err="1"/>
              <a:t>Ahaziah</a:t>
            </a:r>
            <a:r>
              <a:rPr lang="en-AU" sz="2800" dirty="0"/>
              <a:t> – </a:t>
            </a: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2 Chron. 22:2-4</a:t>
            </a:r>
            <a:r>
              <a:rPr lang="en-AU" sz="2800" dirty="0"/>
              <a:t>.</a:t>
            </a:r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0" y="111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 Omri and Ahab era</a:t>
            </a:r>
            <a:endParaRPr lang="en-AU" sz="4400" b="1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250825" y="3500438"/>
            <a:ext cx="8640763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1943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 err="1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Impact" pitchFamily="34" charset="0"/>
                <a:cs typeface="Arial" charset="0"/>
              </a:rPr>
              <a:t>Omri</a:t>
            </a: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Impact" pitchFamily="34" charset="0"/>
                <a:cs typeface="Arial" charset="0"/>
              </a:rPr>
              <a:t> city builder &amp; statute maker</a:t>
            </a:r>
          </a:p>
        </p:txBody>
      </p:sp>
      <p:sp>
        <p:nvSpPr>
          <p:cNvPr id="322566" name="Line 6"/>
          <p:cNvSpPr>
            <a:spLocks noChangeShapeType="1"/>
          </p:cNvSpPr>
          <p:nvPr/>
        </p:nvSpPr>
        <p:spPr bwMode="auto">
          <a:xfrm>
            <a:off x="1835150" y="3141663"/>
            <a:ext cx="0" cy="43180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1979613" y="908050"/>
            <a:ext cx="2159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Impact" pitchFamily="34" charset="0"/>
                <a:cs typeface="Arial" charset="0"/>
              </a:rPr>
              <a:t>Ahab rebuilder of Baal worship &amp; founder of apostate church</a:t>
            </a:r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4140200" y="862013"/>
            <a:ext cx="26638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>
                <a:solidFill>
                  <a:srgbClr val="FFFF00"/>
                </a:solidFill>
                <a:latin typeface="Impact" pitchFamily="34" charset="0"/>
                <a:cs typeface="Arial" charset="0"/>
              </a:rPr>
              <a:t>Jezebel – Mother of Harlots and teacher of Baal worship (Spiritual adultery)</a:t>
            </a: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395288" y="3573463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Omri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2124075" y="3573463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Ahab &amp; Jezebel</a:t>
            </a:r>
          </a:p>
        </p:txBody>
      </p:sp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6732588" y="620713"/>
            <a:ext cx="24114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600">
                <a:solidFill>
                  <a:srgbClr val="00FF00"/>
                </a:solidFill>
                <a:latin typeface="Arial Black" pitchFamily="34" charset="0"/>
                <a:cs typeface="Arial" charset="0"/>
              </a:rPr>
              <a:t>Athaliah</a:t>
            </a:r>
            <a:r>
              <a:rPr lang="en-AU" sz="2600">
                <a:solidFill>
                  <a:srgbClr val="00FF00"/>
                </a:solidFill>
                <a:latin typeface="Impact" pitchFamily="34" charset="0"/>
                <a:cs typeface="Arial" charset="0"/>
              </a:rPr>
              <a:t> – Harlot daughter and seducer of the ecclesia – Counsellor to Jehoram and Ahaziah</a:t>
            </a: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6745288" y="3573463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Athaliah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build="p"/>
      <p:bldP spid="322568" grpId="0"/>
      <p:bldP spid="3225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48872"/>
            <a:ext cx="8785225" cy="2304181"/>
          </a:xfrm>
        </p:spPr>
        <p:txBody>
          <a:bodyPr/>
          <a:lstStyle/>
          <a:p>
            <a:pPr marL="622300" indent="-6223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sz="2800" b="0" dirty="0">
                <a:solidFill>
                  <a:srgbClr val="FFFF00"/>
                </a:solidFill>
                <a:latin typeface="Arial Black" pitchFamily="34" charset="0"/>
              </a:rPr>
              <a:t>Elijah</a:t>
            </a:r>
            <a:r>
              <a:rPr lang="en-AU" sz="2800" dirty="0"/>
              <a:t> – Yahweh’s prophet – Messenger of the Covenant = </a:t>
            </a:r>
            <a:r>
              <a:rPr lang="en-AU" sz="2800" dirty="0">
                <a:solidFill>
                  <a:srgbClr val="FFFF00"/>
                </a:solidFill>
              </a:rPr>
              <a:t>Religious </a:t>
            </a:r>
            <a:r>
              <a:rPr lang="en-AU" sz="2800" dirty="0" smtClean="0">
                <a:solidFill>
                  <a:srgbClr val="FFFF00"/>
                </a:solidFill>
              </a:rPr>
              <a:t>witness</a:t>
            </a:r>
            <a:r>
              <a:rPr lang="en-AU" sz="2800" dirty="0" smtClean="0"/>
              <a:t> – </a:t>
            </a:r>
            <a:r>
              <a:rPr lang="en-AU" sz="2800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3 and a half year ministry</a:t>
            </a:r>
            <a:r>
              <a:rPr lang="en-AU" sz="2800" dirty="0" smtClean="0"/>
              <a:t> </a:t>
            </a:r>
            <a:r>
              <a:rPr lang="en-AU" sz="2800" dirty="0"/>
              <a:t>– </a:t>
            </a:r>
            <a:r>
              <a:rPr lang="en-AU" sz="2800" b="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Rev. 11:2-6</a:t>
            </a:r>
            <a:r>
              <a:rPr lang="en-AU" sz="2800" dirty="0"/>
              <a:t>.</a:t>
            </a:r>
          </a:p>
          <a:p>
            <a:pPr marL="622300" indent="-6223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sz="2800" b="0" dirty="0">
                <a:solidFill>
                  <a:srgbClr val="00FF00"/>
                </a:solidFill>
                <a:latin typeface="Arial Black" pitchFamily="34" charset="0"/>
              </a:rPr>
              <a:t>Obadiah</a:t>
            </a:r>
            <a:r>
              <a:rPr lang="en-AU" sz="2800" b="0" dirty="0">
                <a:latin typeface="Arial Black" pitchFamily="34" charset="0"/>
              </a:rPr>
              <a:t> </a:t>
            </a:r>
            <a:r>
              <a:rPr lang="en-AU" sz="2800" dirty="0"/>
              <a:t>– Inside the government – </a:t>
            </a:r>
            <a:r>
              <a:rPr lang="en-AU" sz="2800" dirty="0">
                <a:solidFill>
                  <a:srgbClr val="00FF00"/>
                </a:solidFill>
              </a:rPr>
              <a:t>Political witness</a:t>
            </a:r>
            <a:r>
              <a:rPr lang="en-AU" sz="2800" dirty="0"/>
              <a:t> – worked against persecuting harlot.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11112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God’s witnesses in the Ahab era</a:t>
            </a:r>
            <a:endParaRPr lang="en-AU" sz="4400" b="1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250825" y="3500438"/>
            <a:ext cx="8640763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1943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 err="1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Impact" pitchFamily="34" charset="0"/>
                <a:cs typeface="Arial" charset="0"/>
              </a:rPr>
              <a:t>Omri</a:t>
            </a: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Impact" pitchFamily="34" charset="0"/>
                <a:cs typeface="Arial" charset="0"/>
              </a:rPr>
              <a:t> city builder &amp; statute maker</a:t>
            </a:r>
          </a:p>
        </p:txBody>
      </p:sp>
      <p:sp>
        <p:nvSpPr>
          <p:cNvPr id="323590" name="Line 6"/>
          <p:cNvSpPr>
            <a:spLocks noChangeShapeType="1"/>
          </p:cNvSpPr>
          <p:nvPr/>
        </p:nvSpPr>
        <p:spPr bwMode="auto">
          <a:xfrm>
            <a:off x="1835150" y="3141663"/>
            <a:ext cx="0" cy="43180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1979712" y="864422"/>
            <a:ext cx="2159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Impact" pitchFamily="34" charset="0"/>
                <a:cs typeface="Arial" charset="0"/>
              </a:rPr>
              <a:t>Ahab rebuilder of Baal worship &amp; founder of apostate church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140200" y="862013"/>
            <a:ext cx="26638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>
                <a:solidFill>
                  <a:srgbClr val="FFFF00"/>
                </a:solidFill>
                <a:latin typeface="Impact" pitchFamily="34" charset="0"/>
                <a:cs typeface="Arial" charset="0"/>
              </a:rPr>
              <a:t>Elijah messenger of the Covenant &amp; religious witness against apostate church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395288" y="3573463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Omri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2124075" y="3573463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Ahab &amp; Jezebel</a:t>
            </a:r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6732588" y="1217613"/>
            <a:ext cx="24114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>
                <a:solidFill>
                  <a:srgbClr val="00FF00"/>
                </a:solidFill>
                <a:latin typeface="Arial Black" pitchFamily="34" charset="0"/>
                <a:cs typeface="Arial" charset="0"/>
              </a:rPr>
              <a:t>Obadiah </a:t>
            </a:r>
            <a:r>
              <a:rPr lang="en-AU" sz="2400">
                <a:solidFill>
                  <a:srgbClr val="00FF00"/>
                </a:solidFill>
                <a:latin typeface="Impact" pitchFamily="34" charset="0"/>
                <a:cs typeface="Arial" charset="0"/>
              </a:rPr>
              <a:t>– political witness working against apostate system to save Yahweh’s prophets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build="p"/>
      <p:bldP spid="323592" grpId="0"/>
      <p:bldP spid="3235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027073"/>
            <a:ext cx="8893175" cy="3570279"/>
          </a:xfrm>
        </p:spPr>
        <p:txBody>
          <a:bodyPr/>
          <a:lstStyle/>
          <a:p>
            <a:pPr marL="541338" indent="-541338" algn="l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v"/>
            </a:pPr>
            <a:r>
              <a:rPr lang="en-AU" sz="2800" dirty="0"/>
              <a:t>Fire from heaven on Mt. Carmel prepares Israel for conversion </a:t>
            </a:r>
            <a:r>
              <a:rPr lang="en-AU" sz="2800" dirty="0">
                <a:solidFill>
                  <a:srgbClr val="00FF00"/>
                </a:solidFill>
              </a:rPr>
              <a:t>= Armageddon</a:t>
            </a:r>
            <a:r>
              <a:rPr lang="en-AU" sz="2800" dirty="0"/>
              <a:t> – </a:t>
            </a: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Matt. 24:30</a:t>
            </a:r>
            <a:r>
              <a:rPr lang="en-AU" sz="2800" dirty="0"/>
              <a:t>.</a:t>
            </a:r>
          </a:p>
          <a:p>
            <a:pPr marL="541338" indent="-541338" algn="l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v"/>
            </a:pPr>
            <a:r>
              <a:rPr lang="en-AU" sz="2800" dirty="0"/>
              <a:t>Jezebel slain = </a:t>
            </a:r>
            <a:r>
              <a:rPr lang="en-AU" sz="2800" dirty="0">
                <a:solidFill>
                  <a:srgbClr val="00FF00"/>
                </a:solidFill>
              </a:rPr>
              <a:t>Rome destroyed 10 years after Armageddon</a:t>
            </a:r>
            <a:r>
              <a:rPr lang="en-AU" sz="2800" dirty="0"/>
              <a:t> – </a:t>
            </a: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Rev. 14:8</a:t>
            </a:r>
            <a:r>
              <a:rPr lang="en-AU" sz="2800" dirty="0"/>
              <a:t>.</a:t>
            </a:r>
          </a:p>
          <a:p>
            <a:pPr marL="541338" indent="-541338" algn="l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v"/>
            </a:pPr>
            <a:r>
              <a:rPr lang="en-AU" sz="2800" dirty="0"/>
              <a:t>Ahab’s house annihilated – </a:t>
            </a:r>
            <a:r>
              <a:rPr lang="en-AU" sz="2800" dirty="0">
                <a:solidFill>
                  <a:srgbClr val="00FF00"/>
                </a:solidFill>
              </a:rPr>
              <a:t>Babylon the Great destroyed over 30 years</a:t>
            </a:r>
            <a:r>
              <a:rPr lang="en-AU" sz="2800" dirty="0"/>
              <a:t> – </a:t>
            </a: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Rev. 14:9-11</a:t>
            </a:r>
            <a:r>
              <a:rPr lang="en-AU" sz="2800" dirty="0"/>
              <a:t>.</a:t>
            </a:r>
          </a:p>
          <a:p>
            <a:pPr marL="541338" indent="-541338" algn="l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v"/>
            </a:pPr>
            <a:r>
              <a:rPr lang="en-AU" sz="2800" dirty="0"/>
              <a:t>Baal worshippers annihilated - </a:t>
            </a:r>
            <a:r>
              <a:rPr lang="en-AU" sz="2600" dirty="0" smtClean="0">
                <a:solidFill>
                  <a:srgbClr val="00FF00"/>
                </a:solidFill>
              </a:rPr>
              <a:t>The False Prophet and ardent </a:t>
            </a:r>
            <a:r>
              <a:rPr lang="en-AU" sz="2600" dirty="0">
                <a:solidFill>
                  <a:srgbClr val="00FF00"/>
                </a:solidFill>
              </a:rPr>
              <a:t>Catholics </a:t>
            </a:r>
            <a:r>
              <a:rPr lang="en-AU" sz="2600" dirty="0" smtClean="0">
                <a:solidFill>
                  <a:srgbClr val="00FF00"/>
                </a:solidFill>
              </a:rPr>
              <a:t>destroyed</a:t>
            </a:r>
            <a:r>
              <a:rPr lang="en-AU" sz="2600" dirty="0" smtClean="0"/>
              <a:t> </a:t>
            </a:r>
            <a:r>
              <a:rPr lang="en-AU" sz="2800" dirty="0"/>
              <a:t>– </a:t>
            </a: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Rev. 19:20</a:t>
            </a:r>
            <a:r>
              <a:rPr lang="en-AU" sz="2800" dirty="0"/>
              <a:t>.</a:t>
            </a:r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250825" y="2133600"/>
            <a:ext cx="8640763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323850" y="2162175"/>
            <a:ext cx="1169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Ahab</a:t>
            </a: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663574" y="44450"/>
            <a:ext cx="19642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FF00"/>
                </a:solidFill>
                <a:latin typeface="Impact" pitchFamily="34" charset="0"/>
                <a:cs typeface="Arial" charset="0"/>
              </a:rPr>
              <a:t>Fire from </a:t>
            </a:r>
            <a:r>
              <a:rPr lang="en-AU" sz="2800" dirty="0" smtClean="0">
                <a:solidFill>
                  <a:srgbClr val="00FF00"/>
                </a:solidFill>
                <a:latin typeface="Impact" pitchFamily="34" charset="0"/>
                <a:cs typeface="Arial" charset="0"/>
              </a:rPr>
              <a:t>heaven </a:t>
            </a:r>
            <a:r>
              <a:rPr lang="en-AU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–</a:t>
            </a:r>
            <a:r>
              <a:rPr lang="en-A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 </a:t>
            </a:r>
          </a:p>
          <a:p>
            <a:pPr algn="ctr"/>
            <a:r>
              <a:rPr lang="en-AU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1 </a:t>
            </a: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Kings 18</a:t>
            </a:r>
          </a:p>
        </p:txBody>
      </p:sp>
      <p:sp>
        <p:nvSpPr>
          <p:cNvPr id="324614" name="Line 6"/>
          <p:cNvSpPr>
            <a:spLocks noChangeShapeType="1"/>
          </p:cNvSpPr>
          <p:nvPr/>
        </p:nvSpPr>
        <p:spPr bwMode="auto">
          <a:xfrm>
            <a:off x="2051050" y="2168525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1692275" y="26670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FFFF00"/>
                </a:solidFill>
                <a:latin typeface="Impact" pitchFamily="34" charset="0"/>
                <a:cs typeface="Arial" charset="0"/>
              </a:rPr>
              <a:t>Ahaziah</a:t>
            </a:r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2411413" y="21637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2339975" y="2235200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Jehoram</a:t>
            </a:r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>
            <a:off x="3995738" y="21637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9" name="Text Box 11"/>
          <p:cNvSpPr txBox="1">
            <a:spLocks noChangeArrowheads="1"/>
          </p:cNvSpPr>
          <p:nvPr/>
        </p:nvSpPr>
        <p:spPr bwMode="auto">
          <a:xfrm>
            <a:off x="4211638" y="2187575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Jehu</a:t>
            </a:r>
          </a:p>
        </p:txBody>
      </p:sp>
      <p:sp>
        <p:nvSpPr>
          <p:cNvPr id="324620" name="AutoShape 12"/>
          <p:cNvSpPr>
            <a:spLocks noChangeArrowheads="1"/>
          </p:cNvSpPr>
          <p:nvPr/>
        </p:nvSpPr>
        <p:spPr bwMode="auto">
          <a:xfrm>
            <a:off x="3419475" y="981075"/>
            <a:ext cx="1441450" cy="1439863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latin typeface="Impact" pitchFamily="34" charset="0"/>
                <a:cs typeface="Arial" charset="0"/>
              </a:rPr>
              <a:t>Rome</a:t>
            </a:r>
          </a:p>
        </p:txBody>
      </p:sp>
      <p:sp>
        <p:nvSpPr>
          <p:cNvPr id="324621" name="AutoShape 13"/>
          <p:cNvSpPr>
            <a:spLocks noChangeArrowheads="1"/>
          </p:cNvSpPr>
          <p:nvPr/>
        </p:nvSpPr>
        <p:spPr bwMode="auto">
          <a:xfrm>
            <a:off x="5148263" y="1984375"/>
            <a:ext cx="2663825" cy="887413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latin typeface="Impact" pitchFamily="34" charset="0"/>
                <a:cs typeface="Arial" charset="0"/>
              </a:rPr>
              <a:t>30 years</a:t>
            </a:r>
          </a:p>
        </p:txBody>
      </p:sp>
      <p:sp>
        <p:nvSpPr>
          <p:cNvPr id="324622" name="AutoShape 14"/>
          <p:cNvSpPr>
            <a:spLocks noChangeArrowheads="1"/>
          </p:cNvSpPr>
          <p:nvPr/>
        </p:nvSpPr>
        <p:spPr bwMode="auto">
          <a:xfrm>
            <a:off x="7019925" y="1341438"/>
            <a:ext cx="2124075" cy="1439862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dirty="0">
                <a:latin typeface="Impact" pitchFamily="34" charset="0"/>
                <a:cs typeface="Arial" charset="0"/>
              </a:rPr>
              <a:t>Beast and</a:t>
            </a:r>
          </a:p>
          <a:p>
            <a:pPr algn="ctr"/>
            <a:r>
              <a:rPr lang="en-AU" dirty="0">
                <a:latin typeface="Impact" pitchFamily="34" charset="0"/>
                <a:cs typeface="Arial" charset="0"/>
              </a:rPr>
              <a:t> False Prophet</a:t>
            </a:r>
          </a:p>
        </p:txBody>
      </p:sp>
      <p:sp>
        <p:nvSpPr>
          <p:cNvPr id="324623" name="Text Box 15"/>
          <p:cNvSpPr txBox="1">
            <a:spLocks noChangeArrowheads="1"/>
          </p:cNvSpPr>
          <p:nvPr/>
        </p:nvSpPr>
        <p:spPr bwMode="auto">
          <a:xfrm>
            <a:off x="5011738" y="1123950"/>
            <a:ext cx="2397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AU" sz="2800">
                <a:solidFill>
                  <a:srgbClr val="FFFF00"/>
                </a:solidFill>
                <a:latin typeface="Impact" pitchFamily="34" charset="0"/>
                <a:cs typeface="Arial" charset="0"/>
              </a:rPr>
              <a:t>House of Ahab annihilated</a:t>
            </a:r>
          </a:p>
        </p:txBody>
      </p:sp>
      <p:sp>
        <p:nvSpPr>
          <p:cNvPr id="324624" name="Text Box 16"/>
          <p:cNvSpPr txBox="1">
            <a:spLocks noChangeArrowheads="1"/>
          </p:cNvSpPr>
          <p:nvPr/>
        </p:nvSpPr>
        <p:spPr bwMode="auto">
          <a:xfrm>
            <a:off x="6227763" y="260350"/>
            <a:ext cx="2952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AU" sz="2800">
                <a:solidFill>
                  <a:srgbClr val="00FF00"/>
                </a:solidFill>
                <a:latin typeface="Impact" pitchFamily="34" charset="0"/>
                <a:cs typeface="Arial" charset="0"/>
              </a:rPr>
              <a:t>Baal worshippers annihilated</a:t>
            </a:r>
          </a:p>
        </p:txBody>
      </p:sp>
      <p:sp>
        <p:nvSpPr>
          <p:cNvPr id="324625" name="Text Box 17"/>
          <p:cNvSpPr txBox="1">
            <a:spLocks noChangeArrowheads="1"/>
          </p:cNvSpPr>
          <p:nvPr/>
        </p:nvSpPr>
        <p:spPr bwMode="auto">
          <a:xfrm>
            <a:off x="3563938" y="147638"/>
            <a:ext cx="1655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AU" sz="2800">
                <a:solidFill>
                  <a:srgbClr val="00FF00"/>
                </a:solidFill>
                <a:latin typeface="Impact" pitchFamily="34" charset="0"/>
                <a:cs typeface="Arial" charset="0"/>
              </a:rPr>
              <a:t>Jezebel killed</a:t>
            </a:r>
          </a:p>
        </p:txBody>
      </p:sp>
      <p:sp>
        <p:nvSpPr>
          <p:cNvPr id="324626" name="Line 18"/>
          <p:cNvSpPr>
            <a:spLocks noChangeShapeType="1"/>
          </p:cNvSpPr>
          <p:nvPr/>
        </p:nvSpPr>
        <p:spPr bwMode="auto">
          <a:xfrm flipV="1">
            <a:off x="2195513" y="2379663"/>
            <a:ext cx="0" cy="358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27" name="AutoShape 19"/>
          <p:cNvSpPr>
            <a:spLocks noChangeArrowheads="1"/>
          </p:cNvSpPr>
          <p:nvPr/>
        </p:nvSpPr>
        <p:spPr bwMode="auto">
          <a:xfrm>
            <a:off x="900113" y="1255713"/>
            <a:ext cx="2016125" cy="1296987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>
                <a:latin typeface="Impact" pitchFamily="34" charset="0"/>
                <a:cs typeface="Arial" charset="0"/>
              </a:rPr>
              <a:t>Armageddon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 build="p"/>
      <p:bldP spid="324620" grpId="0" animBg="1"/>
      <p:bldP spid="324620" grpId="1" animBg="1"/>
      <p:bldP spid="324621" grpId="0" animBg="1"/>
      <p:bldP spid="324621" grpId="1" animBg="1"/>
      <p:bldP spid="324622" grpId="0" animBg="1"/>
      <p:bldP spid="324622" grpId="1" animBg="1"/>
      <p:bldP spid="324623" grpId="0"/>
      <p:bldP spid="324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765175"/>
          </a:xfrm>
        </p:spPr>
        <p:txBody>
          <a:bodyPr/>
          <a:lstStyle/>
          <a:p>
            <a:r>
              <a:rPr lang="en-AU" sz="4400" dirty="0"/>
              <a:t>Three </a:t>
            </a:r>
            <a:r>
              <a:rPr lang="en-AU" sz="4400" dirty="0" smtClean="0"/>
              <a:t>parts </a:t>
            </a:r>
            <a:r>
              <a:rPr lang="en-AU" sz="4400" dirty="0"/>
              <a:t>of the Great City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765175"/>
            <a:ext cx="8785225" cy="5688013"/>
          </a:xfrm>
        </p:spPr>
        <p:txBody>
          <a:bodyPr/>
          <a:lstStyle/>
          <a:p>
            <a:pPr marL="0" indent="0">
              <a:buClr>
                <a:srgbClr val="FF9900"/>
              </a:buClr>
              <a:buFont typeface="Wingdings" pitchFamily="2" charset="2"/>
              <a:buNone/>
              <a:tabLst>
                <a:tab pos="363538" algn="l"/>
              </a:tabLst>
            </a:pPr>
            <a:r>
              <a:rPr lang="en-AU" sz="2800" dirty="0"/>
              <a:t>Probable reference to the three ‘mouths’ (governments) of </a:t>
            </a: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Rev.16:13</a:t>
            </a:r>
            <a:r>
              <a:rPr lang="en-AU" sz="2800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AU" sz="2800" dirty="0"/>
              <a:t>which make up “great Babylon” – dragon, beast, false prophet.</a:t>
            </a:r>
          </a:p>
          <a:p>
            <a:pPr marL="0" indent="0">
              <a:buClr>
                <a:srgbClr val="FF9900"/>
              </a:buClr>
              <a:buFont typeface="Wingdings" pitchFamily="2" charset="2"/>
              <a:buNone/>
              <a:tabLst>
                <a:tab pos="363538" algn="l"/>
              </a:tabLst>
            </a:pPr>
            <a:r>
              <a:rPr lang="en-AU" sz="2800" dirty="0">
                <a:solidFill>
                  <a:srgbClr val="00FF00"/>
                </a:solidFill>
              </a:rPr>
              <a:t>Also infers the order of destruction:</a:t>
            </a:r>
          </a:p>
          <a:p>
            <a:pPr marL="0" indent="0">
              <a:buClr>
                <a:srgbClr val="FF9900"/>
              </a:buClr>
              <a:buFont typeface="Wingdings" pitchFamily="2" charset="2"/>
              <a:buNone/>
              <a:tabLst>
                <a:tab pos="363538" algn="l"/>
              </a:tabLst>
            </a:pPr>
            <a:r>
              <a:rPr lang="en-AU" sz="2800" dirty="0"/>
              <a:t>	</a:t>
            </a:r>
            <a:r>
              <a:rPr lang="en-AU" sz="2800" b="0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latin typeface="Arial Black" pitchFamily="34" charset="0"/>
              </a:rPr>
              <a:t>Dragon</a:t>
            </a:r>
            <a:r>
              <a:rPr lang="en-AU" sz="2800" dirty="0"/>
              <a:t> = Russian power </a:t>
            </a:r>
            <a:r>
              <a:rPr lang="en-AU" sz="2800" dirty="0" smtClean="0"/>
              <a:t>(eastern leg of the 	Image) based in Constantinople</a:t>
            </a:r>
            <a:r>
              <a:rPr lang="en-AU" sz="2800" dirty="0"/>
              <a:t>. Gog </a:t>
            </a:r>
            <a:r>
              <a:rPr lang="en-AU" sz="2800" dirty="0" smtClean="0"/>
              <a:t>destroyed 	in </a:t>
            </a:r>
            <a:r>
              <a:rPr lang="en-AU" sz="2800" dirty="0"/>
              <a:t>the Land of </a:t>
            </a:r>
            <a:r>
              <a:rPr lang="en-AU" sz="2800" dirty="0" smtClean="0"/>
              <a:t>Israel</a:t>
            </a:r>
            <a:r>
              <a:rPr lang="en-AU" sz="2800" dirty="0"/>
              <a:t>.</a:t>
            </a:r>
          </a:p>
          <a:p>
            <a:pPr marL="0" indent="0">
              <a:buClr>
                <a:srgbClr val="FF9900"/>
              </a:buClr>
              <a:buFont typeface="Wingdings" pitchFamily="2" charset="2"/>
              <a:buNone/>
              <a:tabLst>
                <a:tab pos="363538" algn="l"/>
              </a:tabLst>
            </a:pPr>
            <a:r>
              <a:rPr lang="en-AU" sz="2800" dirty="0"/>
              <a:t>	</a:t>
            </a:r>
            <a:r>
              <a:rPr lang="en-AU" sz="2800" b="0" dirty="0">
                <a:solidFill>
                  <a:srgbClr val="FFFF00"/>
                </a:solidFill>
                <a:latin typeface="Arial Black" pitchFamily="34" charset="0"/>
              </a:rPr>
              <a:t>Beast</a:t>
            </a:r>
            <a:r>
              <a:rPr lang="en-AU" sz="2800" dirty="0"/>
              <a:t> = European nations (reformed Holy 	Roman Empire). Subdued over period of 	40 	years of conflict after Armageddon.</a:t>
            </a:r>
          </a:p>
          <a:p>
            <a:pPr marL="0" indent="0">
              <a:buClr>
                <a:srgbClr val="FF9900"/>
              </a:buClr>
              <a:buFont typeface="Wingdings" pitchFamily="2" charset="2"/>
              <a:buNone/>
              <a:tabLst>
                <a:tab pos="363538" algn="l"/>
              </a:tabLst>
            </a:pPr>
            <a:r>
              <a:rPr lang="en-AU" sz="2800" dirty="0"/>
              <a:t>	</a:t>
            </a:r>
            <a:r>
              <a:rPr lang="en-AU" sz="2800" b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False prophet</a:t>
            </a:r>
            <a:r>
              <a:rPr lang="en-AU" sz="2800" dirty="0">
                <a:ln w="19050">
                  <a:solidFill>
                    <a:schemeClr val="bg1"/>
                  </a:solidFill>
                </a:ln>
              </a:rPr>
              <a:t> </a:t>
            </a:r>
            <a:r>
              <a:rPr lang="en-AU" sz="2800" dirty="0"/>
              <a:t>= Papacy. Last enemy to be 	destroyed before Kingdom fully established.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042" name="Object 2"/>
          <p:cNvGraphicFramePr>
            <a:graphicFrameLocks noChangeAspect="1"/>
          </p:cNvGraphicFramePr>
          <p:nvPr>
            <p:ph/>
          </p:nvPr>
        </p:nvGraphicFramePr>
        <p:xfrm>
          <a:off x="0" y="333375"/>
          <a:ext cx="8921750" cy="5983288"/>
        </p:xfrm>
        <a:graphic>
          <a:graphicData uri="http://schemas.openxmlformats.org/presentationml/2006/ole">
            <p:oleObj spid="_x0000_s343042" name="CorelDRAW! Graphic" r:id="rId3" imgW="9139320" imgH="6129000" progId="">
              <p:embed/>
            </p:oleObj>
          </a:graphicData>
        </a:graphic>
      </p:graphicFrame>
      <p:sp>
        <p:nvSpPr>
          <p:cNvPr id="343043" name="AutoShape 3"/>
          <p:cNvSpPr>
            <a:spLocks noChangeArrowheads="1"/>
          </p:cNvSpPr>
          <p:nvPr/>
        </p:nvSpPr>
        <p:spPr bwMode="auto">
          <a:xfrm>
            <a:off x="1605817" y="2436955"/>
            <a:ext cx="792162" cy="720725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3635375" y="2133600"/>
            <a:ext cx="3117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5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Harvest</a:t>
            </a:r>
          </a:p>
        </p:txBody>
      </p:sp>
      <p:sp>
        <p:nvSpPr>
          <p:cNvPr id="343045" name="Line 5"/>
          <p:cNvSpPr>
            <a:spLocks noChangeShapeType="1"/>
          </p:cNvSpPr>
          <p:nvPr/>
        </p:nvSpPr>
        <p:spPr bwMode="auto">
          <a:xfrm flipH="1">
            <a:off x="250825" y="2781300"/>
            <a:ext cx="3384550" cy="1943100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6" name="Text Box 6"/>
          <p:cNvSpPr txBox="1">
            <a:spLocks noChangeArrowheads="1"/>
          </p:cNvSpPr>
          <p:nvPr/>
        </p:nvSpPr>
        <p:spPr bwMode="auto">
          <a:xfrm>
            <a:off x="3924300" y="2133600"/>
            <a:ext cx="3079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5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Vintage</a:t>
            </a:r>
          </a:p>
        </p:txBody>
      </p:sp>
      <p:sp>
        <p:nvSpPr>
          <p:cNvPr id="343047" name="AutoShape 7"/>
          <p:cNvSpPr>
            <a:spLocks/>
          </p:cNvSpPr>
          <p:nvPr/>
        </p:nvSpPr>
        <p:spPr bwMode="auto">
          <a:xfrm rot="16200000" flipH="1" flipV="1">
            <a:off x="4427538" y="620713"/>
            <a:ext cx="1800225" cy="6696075"/>
          </a:xfrm>
          <a:prstGeom prst="leftBrace">
            <a:avLst>
              <a:gd name="adj1" fmla="val 30996"/>
              <a:gd name="adj2" fmla="val 50000"/>
            </a:avLst>
          </a:prstGeom>
          <a:noFill/>
          <a:ln w="254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3708400" y="2133600"/>
            <a:ext cx="292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5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Papacy</a:t>
            </a:r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6659563" y="2924175"/>
            <a:ext cx="1872877" cy="1872977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/>
      <p:bldP spid="343045" grpId="0" animBg="1"/>
      <p:bldP spid="343046" grpId="0"/>
      <p:bldP spid="343047" grpId="0" animBg="1"/>
      <p:bldP spid="343048" grpId="0"/>
      <p:bldP spid="3430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3813"/>
            <a:ext cx="9144000" cy="126841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AU" dirty="0"/>
              <a:t>Elijah on Mt. </a:t>
            </a:r>
            <a:r>
              <a:rPr lang="en-AU" dirty="0" err="1"/>
              <a:t>Horeb</a:t>
            </a:r>
            <a:r>
              <a:rPr lang="en-AU" dirty="0"/>
              <a:t/>
            </a:r>
            <a:br>
              <a:rPr lang="en-AU" dirty="0"/>
            </a:br>
            <a:r>
              <a:rPr lang="en-AU" sz="36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1 Kings 19</a:t>
            </a:r>
          </a:p>
        </p:txBody>
      </p:sp>
      <p:sp>
        <p:nvSpPr>
          <p:cNvPr id="346115" name="AutoShape 3"/>
          <p:cNvSpPr>
            <a:spLocks noChangeArrowheads="1"/>
          </p:cNvSpPr>
          <p:nvPr/>
        </p:nvSpPr>
        <p:spPr bwMode="auto">
          <a:xfrm>
            <a:off x="684213" y="1916113"/>
            <a:ext cx="3382962" cy="936625"/>
          </a:xfrm>
          <a:prstGeom prst="rightArrow">
            <a:avLst>
              <a:gd name="adj1" fmla="val 50000"/>
              <a:gd name="adj2" fmla="val 902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Wind</a:t>
            </a:r>
          </a:p>
        </p:txBody>
      </p:sp>
      <p:sp>
        <p:nvSpPr>
          <p:cNvPr id="346116" name="AutoShape 4"/>
          <p:cNvSpPr>
            <a:spLocks noChangeArrowheads="1"/>
          </p:cNvSpPr>
          <p:nvPr/>
        </p:nvSpPr>
        <p:spPr bwMode="auto">
          <a:xfrm>
            <a:off x="900113" y="2995613"/>
            <a:ext cx="3382962" cy="936625"/>
          </a:xfrm>
          <a:prstGeom prst="rightArrow">
            <a:avLst>
              <a:gd name="adj1" fmla="val 50000"/>
              <a:gd name="adj2" fmla="val 90297"/>
            </a:avLst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Earthquake</a:t>
            </a:r>
          </a:p>
        </p:txBody>
      </p:sp>
      <p:sp>
        <p:nvSpPr>
          <p:cNvPr id="346117" name="AutoShape 5"/>
          <p:cNvSpPr>
            <a:spLocks noChangeArrowheads="1"/>
          </p:cNvSpPr>
          <p:nvPr/>
        </p:nvSpPr>
        <p:spPr bwMode="auto">
          <a:xfrm>
            <a:off x="1117600" y="4148138"/>
            <a:ext cx="3382963" cy="936625"/>
          </a:xfrm>
          <a:prstGeom prst="rightArrow">
            <a:avLst>
              <a:gd name="adj1" fmla="val 50000"/>
              <a:gd name="adj2" fmla="val 90297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Fire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 rot="-5400000">
            <a:off x="-2862953" y="2976097"/>
            <a:ext cx="6314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  <a:cs typeface="Arial" charset="0"/>
              </a:rPr>
              <a:t>“What doest thou here, Elijah?”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 rot="-5400000">
            <a:off x="1970478" y="3676800"/>
            <a:ext cx="5441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4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  <a:cs typeface="Arial" charset="0"/>
              </a:rPr>
              <a:t>“What doest thou here, Elijah?”</a:t>
            </a:r>
          </a:p>
        </p:txBody>
      </p:sp>
      <p:sp>
        <p:nvSpPr>
          <p:cNvPr id="346120" name="AutoShape 8"/>
          <p:cNvSpPr>
            <a:spLocks noChangeArrowheads="1"/>
          </p:cNvSpPr>
          <p:nvPr/>
        </p:nvSpPr>
        <p:spPr bwMode="auto">
          <a:xfrm>
            <a:off x="5148263" y="1916113"/>
            <a:ext cx="3382962" cy="936625"/>
          </a:xfrm>
          <a:prstGeom prst="rightArrow">
            <a:avLst>
              <a:gd name="adj1" fmla="val 50000"/>
              <a:gd name="adj2" fmla="val 902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Hazael</a:t>
            </a:r>
          </a:p>
        </p:txBody>
      </p:sp>
      <p:sp>
        <p:nvSpPr>
          <p:cNvPr id="346121" name="AutoShape 9"/>
          <p:cNvSpPr>
            <a:spLocks noChangeArrowheads="1"/>
          </p:cNvSpPr>
          <p:nvPr/>
        </p:nvSpPr>
        <p:spPr bwMode="auto">
          <a:xfrm>
            <a:off x="5149850" y="2997200"/>
            <a:ext cx="3382963" cy="936625"/>
          </a:xfrm>
          <a:prstGeom prst="rightArrow">
            <a:avLst>
              <a:gd name="adj1" fmla="val 50000"/>
              <a:gd name="adj2" fmla="val 90297"/>
            </a:avLst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Jehu</a:t>
            </a:r>
          </a:p>
        </p:txBody>
      </p:sp>
      <p:sp>
        <p:nvSpPr>
          <p:cNvPr id="346122" name="AutoShape 10"/>
          <p:cNvSpPr>
            <a:spLocks noChangeArrowheads="1"/>
          </p:cNvSpPr>
          <p:nvPr/>
        </p:nvSpPr>
        <p:spPr bwMode="auto">
          <a:xfrm>
            <a:off x="5148263" y="4149725"/>
            <a:ext cx="3382962" cy="936625"/>
          </a:xfrm>
          <a:prstGeom prst="rightArrow">
            <a:avLst>
              <a:gd name="adj1" fmla="val 50000"/>
              <a:gd name="adj2" fmla="val 90297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Elisha</a:t>
            </a: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5127625" y="4941888"/>
            <a:ext cx="33321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AU" sz="2800" dirty="0">
                <a:solidFill>
                  <a:srgbClr val="FFFF00"/>
                </a:solidFill>
                <a:latin typeface="Impact" pitchFamily="34" charset="0"/>
                <a:cs typeface="Arial" charset="0"/>
              </a:rPr>
              <a:t>“son of judgement”</a:t>
            </a:r>
            <a:r>
              <a:rPr kumimoji="1" lang="en-AU" sz="2800" dirty="0">
                <a:latin typeface="Impact" pitchFamily="34" charset="0"/>
                <a:cs typeface="Arial" charset="0"/>
              </a:rPr>
              <a:t> and </a:t>
            </a:r>
            <a:r>
              <a:rPr kumimoji="1" lang="en-AU" sz="2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Impact" pitchFamily="34" charset="0"/>
                <a:cs typeface="Arial" charset="0"/>
              </a:rPr>
              <a:t>“prophet”</a:t>
            </a:r>
            <a:r>
              <a:rPr kumimoji="1" lang="en-AU" sz="2800" dirty="0">
                <a:latin typeface="Impact" pitchFamily="34" charset="0"/>
                <a:cs typeface="Arial" charset="0"/>
              </a:rPr>
              <a:t> – </a:t>
            </a:r>
            <a:r>
              <a:rPr kumimoji="1" lang="en-AU" sz="2800" dirty="0">
                <a:solidFill>
                  <a:srgbClr val="00FF00"/>
                </a:solidFill>
                <a:latin typeface="Impact" pitchFamily="34" charset="0"/>
                <a:cs typeface="Arial" charset="0"/>
              </a:rPr>
              <a:t>God’s voice in Israel</a:t>
            </a:r>
          </a:p>
        </p:txBody>
      </p:sp>
      <p:grpSp>
        <p:nvGrpSpPr>
          <p:cNvPr id="346124" name="Group 12"/>
          <p:cNvGrpSpPr>
            <a:grpSpLocks/>
          </p:cNvGrpSpPr>
          <p:nvPr/>
        </p:nvGrpSpPr>
        <p:grpSpPr bwMode="auto">
          <a:xfrm>
            <a:off x="7451725" y="1916113"/>
            <a:ext cx="1512888" cy="4176712"/>
            <a:chOff x="4694" y="1026"/>
            <a:chExt cx="953" cy="2812"/>
          </a:xfrm>
        </p:grpSpPr>
        <p:sp>
          <p:nvSpPr>
            <p:cNvPr id="346125" name="Line 13"/>
            <p:cNvSpPr>
              <a:spLocks noChangeShapeType="1"/>
            </p:cNvSpPr>
            <p:nvPr/>
          </p:nvSpPr>
          <p:spPr bwMode="auto">
            <a:xfrm>
              <a:off x="4694" y="3838"/>
              <a:ext cx="953" cy="0"/>
            </a:xfrm>
            <a:prstGeom prst="line">
              <a:avLst/>
            </a:prstGeom>
            <a:noFill/>
            <a:ln w="127000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6126" name="Line 14"/>
            <p:cNvSpPr>
              <a:spLocks noChangeShapeType="1"/>
            </p:cNvSpPr>
            <p:nvPr/>
          </p:nvSpPr>
          <p:spPr bwMode="auto">
            <a:xfrm flipV="1">
              <a:off x="5602" y="1026"/>
              <a:ext cx="0" cy="2812"/>
            </a:xfrm>
            <a:prstGeom prst="line">
              <a:avLst/>
            </a:prstGeom>
            <a:noFill/>
            <a:ln w="127000">
              <a:solidFill>
                <a:srgbClr val="33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6516688" y="115888"/>
            <a:ext cx="2484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kumimoji="1" lang="en-AU" sz="2800">
                <a:solidFill>
                  <a:srgbClr val="00FF00"/>
                </a:solidFill>
                <a:latin typeface="Arial Black" pitchFamily="34" charset="0"/>
                <a:cs typeface="Arial" charset="0"/>
              </a:rPr>
              <a:t>Some in Israel ready to listen</a:t>
            </a:r>
          </a:p>
        </p:txBody>
      </p:sp>
      <p:sp>
        <p:nvSpPr>
          <p:cNvPr id="346128" name="Text Box 16"/>
          <p:cNvSpPr txBox="1">
            <a:spLocks noChangeArrowheads="1"/>
          </p:cNvSpPr>
          <p:nvPr/>
        </p:nvSpPr>
        <p:spPr bwMode="auto">
          <a:xfrm>
            <a:off x="1162050" y="2549525"/>
            <a:ext cx="1897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rgbClr val="FF33CC"/>
                </a:solidFill>
                <a:latin typeface="Impact" pitchFamily="34" charset="0"/>
                <a:cs typeface="Arial" charset="0"/>
              </a:rPr>
              <a:t>“passed by”</a:t>
            </a:r>
          </a:p>
        </p:txBody>
      </p:sp>
      <p:sp>
        <p:nvSpPr>
          <p:cNvPr id="346129" name="Text Box 17"/>
          <p:cNvSpPr txBox="1">
            <a:spLocks noChangeArrowheads="1"/>
          </p:cNvSpPr>
          <p:nvPr/>
        </p:nvSpPr>
        <p:spPr bwMode="auto">
          <a:xfrm>
            <a:off x="1379538" y="3630613"/>
            <a:ext cx="1897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rgbClr val="FF33CC"/>
                </a:solidFill>
                <a:latin typeface="Impact" pitchFamily="34" charset="0"/>
                <a:cs typeface="Arial" charset="0"/>
              </a:rPr>
              <a:t>“passed by”</a:t>
            </a:r>
          </a:p>
        </p:txBody>
      </p:sp>
      <p:sp>
        <p:nvSpPr>
          <p:cNvPr id="346130" name="Text Box 18"/>
          <p:cNvSpPr txBox="1">
            <a:spLocks noChangeArrowheads="1"/>
          </p:cNvSpPr>
          <p:nvPr/>
        </p:nvSpPr>
        <p:spPr bwMode="auto">
          <a:xfrm>
            <a:off x="1666875" y="4781550"/>
            <a:ext cx="1897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rgbClr val="FF33CC"/>
                </a:solidFill>
                <a:latin typeface="Impact" pitchFamily="34" charset="0"/>
                <a:cs typeface="Arial" charset="0"/>
              </a:rPr>
              <a:t>“passed by”</a:t>
            </a:r>
          </a:p>
        </p:txBody>
      </p:sp>
      <p:sp>
        <p:nvSpPr>
          <p:cNvPr id="346131" name="AutoShape 19"/>
          <p:cNvSpPr>
            <a:spLocks noChangeArrowheads="1"/>
          </p:cNvSpPr>
          <p:nvPr/>
        </p:nvSpPr>
        <p:spPr bwMode="auto">
          <a:xfrm>
            <a:off x="1187450" y="5300663"/>
            <a:ext cx="3313113" cy="1081087"/>
          </a:xfrm>
          <a:prstGeom prst="cloudCallout">
            <a:avLst>
              <a:gd name="adj1" fmla="val -11139"/>
              <a:gd name="adj2" fmla="val 60574"/>
            </a:avLst>
          </a:prstGeom>
          <a:gradFill rotWithShape="1">
            <a:gsLst>
              <a:gs pos="0">
                <a:schemeClr val="accent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kumimoji="1" lang="en-US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1692275" y="5321300"/>
            <a:ext cx="248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chemeClr val="bg1"/>
                </a:solidFill>
                <a:latin typeface="Impact" pitchFamily="34" charset="0"/>
                <a:cs typeface="Arial" charset="0"/>
              </a:rPr>
              <a:t>“the voice of a </a:t>
            </a:r>
          </a:p>
          <a:p>
            <a:r>
              <a:rPr kumimoji="1" lang="en-AU" sz="2800" i="1">
                <a:solidFill>
                  <a:schemeClr val="bg1"/>
                </a:solidFill>
                <a:latin typeface="Impact" pitchFamily="34" charset="0"/>
                <a:cs typeface="Arial" charset="0"/>
              </a:rPr>
              <a:t>gentle whisper”</a:t>
            </a:r>
          </a:p>
        </p:txBody>
      </p:sp>
      <p:pic>
        <p:nvPicPr>
          <p:cNvPr id="346133" name="Picture 21" descr="Elijah at Hor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1843087" cy="2133600"/>
          </a:xfrm>
          <a:prstGeom prst="rect">
            <a:avLst/>
          </a:prstGeom>
          <a:noFill/>
        </p:spPr>
      </p:pic>
      <p:sp>
        <p:nvSpPr>
          <p:cNvPr id="346134" name="Text Box 22"/>
          <p:cNvSpPr txBox="1">
            <a:spLocks noChangeArrowheads="1"/>
          </p:cNvSpPr>
          <p:nvPr/>
        </p:nvSpPr>
        <p:spPr bwMode="auto">
          <a:xfrm>
            <a:off x="5483225" y="2549525"/>
            <a:ext cx="1897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rgbClr val="FF33CC"/>
                </a:solidFill>
                <a:latin typeface="Impact" pitchFamily="34" charset="0"/>
                <a:cs typeface="Arial" charset="0"/>
              </a:rPr>
              <a:t>“passed by”</a:t>
            </a:r>
          </a:p>
        </p:txBody>
      </p:sp>
      <p:sp>
        <p:nvSpPr>
          <p:cNvPr id="346135" name="Text Box 23"/>
          <p:cNvSpPr txBox="1">
            <a:spLocks noChangeArrowheads="1"/>
          </p:cNvSpPr>
          <p:nvPr/>
        </p:nvSpPr>
        <p:spPr bwMode="auto">
          <a:xfrm>
            <a:off x="5627688" y="3644900"/>
            <a:ext cx="1897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rgbClr val="FF33CC"/>
                </a:solidFill>
                <a:latin typeface="Impact" pitchFamily="34" charset="0"/>
                <a:cs typeface="Arial" charset="0"/>
              </a:rPr>
              <a:t>“passed by”</a:t>
            </a:r>
          </a:p>
        </p:txBody>
      </p:sp>
      <p:sp>
        <p:nvSpPr>
          <p:cNvPr id="346136" name="AutoShape 24"/>
          <p:cNvSpPr>
            <a:spLocks noChangeArrowheads="1"/>
          </p:cNvSpPr>
          <p:nvPr/>
        </p:nvSpPr>
        <p:spPr bwMode="auto">
          <a:xfrm>
            <a:off x="1116013" y="1268413"/>
            <a:ext cx="6840537" cy="3095625"/>
          </a:xfrm>
          <a:prstGeom prst="cloudCallout">
            <a:avLst>
              <a:gd name="adj1" fmla="val -33454"/>
              <a:gd name="adj2" fmla="val 62204"/>
            </a:avLst>
          </a:prstGeom>
          <a:gradFill rotWithShape="1">
            <a:gsLst>
              <a:gs pos="0">
                <a:schemeClr val="accent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kumimoji="1" lang="en-US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6137" name="Text Box 25"/>
          <p:cNvSpPr txBox="1">
            <a:spLocks noChangeArrowheads="1"/>
          </p:cNvSpPr>
          <p:nvPr/>
        </p:nvSpPr>
        <p:spPr bwMode="auto">
          <a:xfrm>
            <a:off x="1836738" y="1987550"/>
            <a:ext cx="55451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AU" sz="4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“the voice of a </a:t>
            </a:r>
          </a:p>
          <a:p>
            <a:r>
              <a:rPr kumimoji="1" lang="en-AU" sz="4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gentle whisper”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animBg="1"/>
      <p:bldP spid="346115" grpId="1" animBg="1"/>
      <p:bldP spid="346116" grpId="0" animBg="1"/>
      <p:bldP spid="346116" grpId="1" animBg="1"/>
      <p:bldP spid="346117" grpId="0" animBg="1"/>
      <p:bldP spid="346117" grpId="1" animBg="1"/>
      <p:bldP spid="346118" grpId="0"/>
      <p:bldP spid="346119" grpId="0"/>
      <p:bldP spid="346119" grpId="1"/>
      <p:bldP spid="346120" grpId="0" animBg="1"/>
      <p:bldP spid="346120" grpId="1" animBg="1"/>
      <p:bldP spid="346121" grpId="0" animBg="1"/>
      <p:bldP spid="346121" grpId="1" animBg="1"/>
      <p:bldP spid="346122" grpId="0" animBg="1"/>
      <p:bldP spid="346123" grpId="0"/>
      <p:bldP spid="346127" grpId="0"/>
      <p:bldP spid="346128" grpId="0"/>
      <p:bldP spid="346128" grpId="1"/>
      <p:bldP spid="346129" grpId="0"/>
      <p:bldP spid="346129" grpId="1"/>
      <p:bldP spid="346130" grpId="0"/>
      <p:bldP spid="346130" grpId="1"/>
      <p:bldP spid="346131" grpId="0" animBg="1"/>
      <p:bldP spid="346131" grpId="1" animBg="1"/>
      <p:bldP spid="346132" grpId="0"/>
      <p:bldP spid="346132" grpId="1"/>
      <p:bldP spid="346134" grpId="0"/>
      <p:bldP spid="346134" grpId="1"/>
      <p:bldP spid="346135" grpId="0"/>
      <p:bldP spid="346135" grpId="1"/>
      <p:bldP spid="346136" grpId="0" animBg="1"/>
      <p:bldP spid="346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0" y="73025"/>
            <a:ext cx="5940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cs typeface="Arial" charset="0"/>
              </a:rPr>
              <a:t>Rev. 19:19-20</a:t>
            </a:r>
            <a:endParaRPr lang="en-AU" sz="44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47139" name="Picture 3" descr="Rev 19 Army of hea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4963" y="0"/>
            <a:ext cx="3729037" cy="6858000"/>
          </a:xfrm>
          <a:prstGeom prst="rect">
            <a:avLst/>
          </a:prstGeom>
          <a:noFill/>
        </p:spPr>
      </p:pic>
      <p:sp>
        <p:nvSpPr>
          <p:cNvPr id="347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4788" y="798513"/>
            <a:ext cx="5688012" cy="6021387"/>
          </a:xfrm>
        </p:spPr>
        <p:txBody>
          <a:bodyPr/>
          <a:lstStyle/>
          <a:p>
            <a:pPr algn="just">
              <a:lnSpc>
                <a:spcPct val="85000"/>
              </a:lnSpc>
            </a:pPr>
            <a:r>
              <a:rPr lang="en-AU" sz="2700" baseline="30000" dirty="0"/>
              <a:t>19</a:t>
            </a:r>
            <a:r>
              <a:rPr lang="en-AU" sz="2700" dirty="0"/>
              <a:t>  </a:t>
            </a:r>
            <a:r>
              <a:rPr lang="en-AU" sz="2700" dirty="0">
                <a:latin typeface="Bookman Old Style" pitchFamily="18" charset="0"/>
              </a:rPr>
              <a:t>And I saw the beast, and </a:t>
            </a:r>
            <a:r>
              <a:rPr lang="en-AU" sz="2700" dirty="0">
                <a:solidFill>
                  <a:srgbClr val="00FF00"/>
                </a:solidFill>
                <a:effectLst/>
                <a:latin typeface="Bookman Old Style" pitchFamily="18" charset="0"/>
              </a:rPr>
              <a:t>the kings of the earth, and their armies</a:t>
            </a:r>
            <a:r>
              <a:rPr lang="en-AU" sz="2700" dirty="0">
                <a:latin typeface="Bookman Old Style" pitchFamily="18" charset="0"/>
              </a:rPr>
              <a:t>, gathered together to make war against him that sat on the horse, and against his army. </a:t>
            </a:r>
          </a:p>
          <a:p>
            <a:pPr algn="just">
              <a:lnSpc>
                <a:spcPct val="85000"/>
              </a:lnSpc>
            </a:pPr>
            <a:r>
              <a:rPr lang="en-AU" sz="2700" baseline="30000" dirty="0"/>
              <a:t>20</a:t>
            </a:r>
            <a:r>
              <a:rPr lang="en-AU" sz="2700" dirty="0"/>
              <a:t>  </a:t>
            </a:r>
            <a:r>
              <a:rPr lang="en-AU" sz="2700" dirty="0">
                <a:latin typeface="Bookman Old Style" pitchFamily="18" charset="0"/>
              </a:rPr>
              <a:t>And </a:t>
            </a:r>
            <a:r>
              <a:rPr lang="en-AU" sz="2700" dirty="0">
                <a:solidFill>
                  <a:srgbClr val="00FF00"/>
                </a:solidFill>
                <a:effectLst/>
                <a:latin typeface="Bookman Old Style" pitchFamily="18" charset="0"/>
              </a:rPr>
              <a:t>the beast</a:t>
            </a:r>
            <a:r>
              <a:rPr lang="en-AU" sz="2700" dirty="0">
                <a:effectLst/>
                <a:latin typeface="Bookman Old Style" pitchFamily="18" charset="0"/>
              </a:rPr>
              <a:t> </a:t>
            </a:r>
            <a:r>
              <a:rPr lang="en-AU" sz="2700" dirty="0">
                <a:latin typeface="Bookman Old Style" pitchFamily="18" charset="0"/>
              </a:rPr>
              <a:t>was taken, and with him </a:t>
            </a:r>
            <a:r>
              <a:rPr lang="en-AU" sz="2700" dirty="0">
                <a:solidFill>
                  <a:srgbClr val="FFFF00"/>
                </a:solidFill>
                <a:effectLst/>
                <a:latin typeface="Bookman Old Style" pitchFamily="18" charset="0"/>
              </a:rPr>
              <a:t>the false prophet</a:t>
            </a:r>
            <a:r>
              <a:rPr lang="en-AU" sz="2700" dirty="0">
                <a:latin typeface="Bookman Old Style" pitchFamily="18" charset="0"/>
              </a:rPr>
              <a:t> that wrought miracles before him, with which he deceived them that had received the mark of the beast, and them that worshipped his image. These both were cast alive into a lake of fire burning with brimstone.</a:t>
            </a:r>
            <a:endParaRPr lang="en-AU" sz="2700" dirty="0"/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6156325" y="5013325"/>
            <a:ext cx="2987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8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Jezebel trampled by horses = Israel under Elijah </a:t>
            </a:r>
            <a:r>
              <a:rPr lang="en-AU" sz="2800" dirty="0">
                <a:ln w="6350"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– </a:t>
            </a:r>
            <a:r>
              <a:rPr lang="en-AU" sz="2800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Isa. 63:13; Zech. 10:3</a:t>
            </a:r>
            <a:r>
              <a:rPr lang="en-AU" sz="28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build="p"/>
      <p:bldP spid="3471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3813"/>
            <a:ext cx="9144000" cy="126841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AU" dirty="0"/>
              <a:t>Great Babylon divided into 3 parts</a:t>
            </a:r>
            <a:br>
              <a:rPr lang="en-AU" dirty="0"/>
            </a:br>
            <a:r>
              <a:rPr lang="en-AU" sz="3600" b="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Rev. 16:16-21</a:t>
            </a:r>
          </a:p>
        </p:txBody>
      </p:sp>
      <p:sp>
        <p:nvSpPr>
          <p:cNvPr id="348163" name="AutoShape 3"/>
          <p:cNvSpPr>
            <a:spLocks noChangeArrowheads="1"/>
          </p:cNvSpPr>
          <p:nvPr/>
        </p:nvSpPr>
        <p:spPr bwMode="auto">
          <a:xfrm>
            <a:off x="323850" y="1412875"/>
            <a:ext cx="3743325" cy="1152525"/>
          </a:xfrm>
          <a:prstGeom prst="rightArrow">
            <a:avLst>
              <a:gd name="adj1" fmla="val 50000"/>
              <a:gd name="adj2" fmla="val 81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Wind - Hazael</a:t>
            </a:r>
          </a:p>
        </p:txBody>
      </p:sp>
      <p:sp>
        <p:nvSpPr>
          <p:cNvPr id="348164" name="AutoShape 4"/>
          <p:cNvSpPr>
            <a:spLocks noChangeArrowheads="1"/>
          </p:cNvSpPr>
          <p:nvPr/>
        </p:nvSpPr>
        <p:spPr bwMode="auto">
          <a:xfrm>
            <a:off x="179388" y="2781300"/>
            <a:ext cx="4103687" cy="1079500"/>
          </a:xfrm>
          <a:prstGeom prst="rightArrow">
            <a:avLst>
              <a:gd name="adj1" fmla="val 50000"/>
              <a:gd name="adj2" fmla="val 95037"/>
            </a:avLst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Earthquake - Jehu</a:t>
            </a:r>
          </a:p>
        </p:txBody>
      </p:sp>
      <p:sp>
        <p:nvSpPr>
          <p:cNvPr id="348165" name="AutoShape 5"/>
          <p:cNvSpPr>
            <a:spLocks noChangeArrowheads="1"/>
          </p:cNvSpPr>
          <p:nvPr/>
        </p:nvSpPr>
        <p:spPr bwMode="auto">
          <a:xfrm>
            <a:off x="468313" y="3933825"/>
            <a:ext cx="4030662" cy="936625"/>
          </a:xfrm>
          <a:prstGeom prst="rightArrow">
            <a:avLst>
              <a:gd name="adj1" fmla="val 50000"/>
              <a:gd name="adj2" fmla="val 107585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Fire - Elisha</a:t>
            </a:r>
          </a:p>
        </p:txBody>
      </p:sp>
      <p:sp>
        <p:nvSpPr>
          <p:cNvPr id="348166" name="AutoShape 6"/>
          <p:cNvSpPr>
            <a:spLocks noChangeArrowheads="1"/>
          </p:cNvSpPr>
          <p:nvPr/>
        </p:nvSpPr>
        <p:spPr bwMode="auto">
          <a:xfrm>
            <a:off x="4211638" y="1484313"/>
            <a:ext cx="4103687" cy="1152525"/>
          </a:xfrm>
          <a:prstGeom prst="rightArrow">
            <a:avLst>
              <a:gd name="adj1" fmla="val 50000"/>
              <a:gd name="adj2" fmla="val 890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Dragon judged</a:t>
            </a:r>
          </a:p>
        </p:txBody>
      </p:sp>
      <p:sp>
        <p:nvSpPr>
          <p:cNvPr id="348167" name="AutoShape 7"/>
          <p:cNvSpPr>
            <a:spLocks noChangeArrowheads="1"/>
          </p:cNvSpPr>
          <p:nvPr/>
        </p:nvSpPr>
        <p:spPr bwMode="auto">
          <a:xfrm>
            <a:off x="4787900" y="2636838"/>
            <a:ext cx="3743325" cy="1152525"/>
          </a:xfrm>
          <a:prstGeom prst="rightArrow">
            <a:avLst>
              <a:gd name="adj1" fmla="val 50000"/>
              <a:gd name="adj2" fmla="val 81198"/>
            </a:avLst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Beast judged</a:t>
            </a:r>
          </a:p>
        </p:txBody>
      </p:sp>
      <p:sp>
        <p:nvSpPr>
          <p:cNvPr id="348168" name="AutoShape 8"/>
          <p:cNvSpPr>
            <a:spLocks noChangeArrowheads="1"/>
          </p:cNvSpPr>
          <p:nvPr/>
        </p:nvSpPr>
        <p:spPr bwMode="auto">
          <a:xfrm>
            <a:off x="4787900" y="4005263"/>
            <a:ext cx="3743325" cy="1223962"/>
          </a:xfrm>
          <a:prstGeom prst="rightArrow">
            <a:avLst>
              <a:gd name="adj1" fmla="val 50000"/>
              <a:gd name="adj2" fmla="val 76459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 i="1">
                <a:solidFill>
                  <a:schemeClr val="bg1"/>
                </a:solidFill>
                <a:latin typeface="Impact" pitchFamily="34" charset="0"/>
                <a:cs typeface="Arial" charset="0"/>
              </a:rPr>
              <a:t>False Prophet judged</a:t>
            </a:r>
          </a:p>
        </p:txBody>
      </p:sp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5127625" y="5224463"/>
            <a:ext cx="33321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AU" sz="2800">
                <a:solidFill>
                  <a:srgbClr val="FFFF00"/>
                </a:solidFill>
                <a:latin typeface="Impact" pitchFamily="34" charset="0"/>
                <a:cs typeface="Arial" charset="0"/>
              </a:rPr>
              <a:t>“Prophet like unto Moses”</a:t>
            </a:r>
            <a:r>
              <a:rPr kumimoji="1" lang="en-AU" sz="2800">
                <a:latin typeface="Impact" pitchFamily="34" charset="0"/>
                <a:cs typeface="Arial" charset="0"/>
              </a:rPr>
              <a:t> – </a:t>
            </a:r>
            <a:r>
              <a:rPr kumimoji="1" lang="en-AU" sz="2800">
                <a:solidFill>
                  <a:srgbClr val="00FF00"/>
                </a:solidFill>
                <a:latin typeface="Impact" pitchFamily="34" charset="0"/>
                <a:cs typeface="Arial" charset="0"/>
              </a:rPr>
              <a:t>God’s voice in the earth</a:t>
            </a:r>
          </a:p>
        </p:txBody>
      </p:sp>
      <p:grpSp>
        <p:nvGrpSpPr>
          <p:cNvPr id="348170" name="Group 10"/>
          <p:cNvGrpSpPr>
            <a:grpSpLocks/>
          </p:cNvGrpSpPr>
          <p:nvPr/>
        </p:nvGrpSpPr>
        <p:grpSpPr bwMode="auto">
          <a:xfrm>
            <a:off x="7451725" y="1916113"/>
            <a:ext cx="1512888" cy="4321175"/>
            <a:chOff x="4694" y="1026"/>
            <a:chExt cx="953" cy="2812"/>
          </a:xfrm>
        </p:grpSpPr>
        <p:sp>
          <p:nvSpPr>
            <p:cNvPr id="348171" name="Line 11"/>
            <p:cNvSpPr>
              <a:spLocks noChangeShapeType="1"/>
            </p:cNvSpPr>
            <p:nvPr/>
          </p:nvSpPr>
          <p:spPr bwMode="auto">
            <a:xfrm>
              <a:off x="4694" y="3838"/>
              <a:ext cx="953" cy="0"/>
            </a:xfrm>
            <a:prstGeom prst="line">
              <a:avLst/>
            </a:prstGeom>
            <a:noFill/>
            <a:ln w="127000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172" name="Line 12"/>
            <p:cNvSpPr>
              <a:spLocks noChangeShapeType="1"/>
            </p:cNvSpPr>
            <p:nvPr/>
          </p:nvSpPr>
          <p:spPr bwMode="auto">
            <a:xfrm flipV="1">
              <a:off x="5602" y="1026"/>
              <a:ext cx="0" cy="2812"/>
            </a:xfrm>
            <a:prstGeom prst="line">
              <a:avLst/>
            </a:prstGeom>
            <a:noFill/>
            <a:ln w="127000">
              <a:solidFill>
                <a:srgbClr val="33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6084888" y="620713"/>
            <a:ext cx="30591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kumimoji="1" lang="en-AU" sz="2400">
                <a:solidFill>
                  <a:srgbClr val="00FF00"/>
                </a:solidFill>
                <a:latin typeface="Arial Black" pitchFamily="34" charset="0"/>
                <a:cs typeface="Arial" charset="0"/>
              </a:rPr>
              <a:t>Everyone that is left of all the nations</a:t>
            </a:r>
          </a:p>
        </p:txBody>
      </p:sp>
      <p:sp>
        <p:nvSpPr>
          <p:cNvPr id="348174" name="Text Box 14"/>
          <p:cNvSpPr txBox="1">
            <a:spLocks noChangeArrowheads="1"/>
          </p:cNvSpPr>
          <p:nvPr/>
        </p:nvSpPr>
        <p:spPr bwMode="auto">
          <a:xfrm>
            <a:off x="900113" y="2276475"/>
            <a:ext cx="1897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rgbClr val="FF33CC"/>
                </a:solidFill>
                <a:latin typeface="Impact" pitchFamily="34" charset="0"/>
                <a:cs typeface="Arial" charset="0"/>
              </a:rPr>
              <a:t>“passed by”</a:t>
            </a:r>
          </a:p>
        </p:txBody>
      </p:sp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1319213" y="3573463"/>
            <a:ext cx="1897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rgbClr val="FF33CC"/>
                </a:solidFill>
                <a:latin typeface="Impact" pitchFamily="34" charset="0"/>
                <a:cs typeface="Arial" charset="0"/>
              </a:rPr>
              <a:t>“passed by”</a:t>
            </a: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1547813" y="4652963"/>
            <a:ext cx="1897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rgbClr val="FF33CC"/>
                </a:solidFill>
                <a:latin typeface="Impact" pitchFamily="34" charset="0"/>
                <a:cs typeface="Arial" charset="0"/>
              </a:rPr>
              <a:t>“passed by”</a:t>
            </a:r>
          </a:p>
        </p:txBody>
      </p:sp>
      <p:sp>
        <p:nvSpPr>
          <p:cNvPr id="348177" name="AutoShape 17"/>
          <p:cNvSpPr>
            <a:spLocks noChangeArrowheads="1"/>
          </p:cNvSpPr>
          <p:nvPr/>
        </p:nvSpPr>
        <p:spPr bwMode="auto">
          <a:xfrm>
            <a:off x="1187450" y="5157788"/>
            <a:ext cx="3313113" cy="1081087"/>
          </a:xfrm>
          <a:prstGeom prst="cloudCallout">
            <a:avLst>
              <a:gd name="adj1" fmla="val -11139"/>
              <a:gd name="adj2" fmla="val 60574"/>
            </a:avLst>
          </a:prstGeom>
          <a:gradFill rotWithShape="1">
            <a:gsLst>
              <a:gs pos="0">
                <a:schemeClr val="accent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kumimoji="1" lang="en-US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8178" name="Text Box 18"/>
          <p:cNvSpPr txBox="1">
            <a:spLocks noChangeArrowheads="1"/>
          </p:cNvSpPr>
          <p:nvPr/>
        </p:nvSpPr>
        <p:spPr bwMode="auto">
          <a:xfrm>
            <a:off x="1692275" y="5229225"/>
            <a:ext cx="248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chemeClr val="bg1"/>
                </a:solidFill>
                <a:latin typeface="Impact" pitchFamily="34" charset="0"/>
                <a:cs typeface="Arial" charset="0"/>
              </a:rPr>
              <a:t>“the voice of a </a:t>
            </a:r>
          </a:p>
          <a:p>
            <a:r>
              <a:rPr kumimoji="1" lang="en-AU" sz="2800" i="1">
                <a:solidFill>
                  <a:schemeClr val="bg1"/>
                </a:solidFill>
                <a:latin typeface="Impact" pitchFamily="34" charset="0"/>
                <a:cs typeface="Arial" charset="0"/>
              </a:rPr>
              <a:t>gentle whisper”</a:t>
            </a:r>
          </a:p>
        </p:txBody>
      </p:sp>
      <p:sp>
        <p:nvSpPr>
          <p:cNvPr id="348179" name="Text Box 19"/>
          <p:cNvSpPr txBox="1">
            <a:spLocks noChangeArrowheads="1"/>
          </p:cNvSpPr>
          <p:nvPr/>
        </p:nvSpPr>
        <p:spPr bwMode="auto">
          <a:xfrm>
            <a:off x="5292725" y="2349500"/>
            <a:ext cx="1897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rgbClr val="FF33CC"/>
                </a:solidFill>
                <a:latin typeface="Impact" pitchFamily="34" charset="0"/>
                <a:cs typeface="Arial" charset="0"/>
              </a:rPr>
              <a:t>“passed by”</a:t>
            </a:r>
          </a:p>
        </p:txBody>
      </p:sp>
      <p:sp>
        <p:nvSpPr>
          <p:cNvPr id="348180" name="Text Box 20"/>
          <p:cNvSpPr txBox="1">
            <a:spLocks noChangeArrowheads="1"/>
          </p:cNvSpPr>
          <p:nvPr/>
        </p:nvSpPr>
        <p:spPr bwMode="auto">
          <a:xfrm>
            <a:off x="5627688" y="3500438"/>
            <a:ext cx="1897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i="1">
                <a:solidFill>
                  <a:srgbClr val="FF33CC"/>
                </a:solidFill>
                <a:latin typeface="Impact" pitchFamily="34" charset="0"/>
                <a:cs typeface="Arial" charset="0"/>
              </a:rPr>
              <a:t>“passed by”</a:t>
            </a:r>
          </a:p>
        </p:txBody>
      </p:sp>
      <p:sp>
        <p:nvSpPr>
          <p:cNvPr id="348181" name="AutoShape 21"/>
          <p:cNvSpPr>
            <a:spLocks noChangeArrowheads="1"/>
          </p:cNvSpPr>
          <p:nvPr/>
        </p:nvSpPr>
        <p:spPr bwMode="auto">
          <a:xfrm>
            <a:off x="1042988" y="1341438"/>
            <a:ext cx="6840537" cy="3095625"/>
          </a:xfrm>
          <a:prstGeom prst="cloudCallout">
            <a:avLst>
              <a:gd name="adj1" fmla="val -33454"/>
              <a:gd name="adj2" fmla="val 62204"/>
            </a:avLst>
          </a:prstGeom>
          <a:gradFill rotWithShape="1">
            <a:gsLst>
              <a:gs pos="0">
                <a:schemeClr val="accent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kumimoji="1" lang="en-US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8182" name="Text Box 22"/>
          <p:cNvSpPr txBox="1">
            <a:spLocks noChangeArrowheads="1"/>
          </p:cNvSpPr>
          <p:nvPr/>
        </p:nvSpPr>
        <p:spPr bwMode="auto">
          <a:xfrm>
            <a:off x="2051050" y="1916113"/>
            <a:ext cx="55451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AU" sz="2400" i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“the voice of a gentle whisper” </a:t>
            </a:r>
            <a:r>
              <a:rPr kumimoji="1" lang="en-A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cs typeface="Arial" charset="0"/>
              </a:rPr>
              <a:t>– “He shall come down like rain on the mown grass”</a:t>
            </a:r>
            <a:r>
              <a:rPr kumimoji="1" lang="en-AU" sz="3200" i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kumimoji="1" lang="en-A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– </a:t>
            </a:r>
            <a:r>
              <a:rPr kumimoji="1" lang="en-AU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Ps. 72:6</a:t>
            </a:r>
          </a:p>
        </p:txBody>
      </p:sp>
      <p:sp>
        <p:nvSpPr>
          <p:cNvPr id="348183" name="Text Box 23"/>
          <p:cNvSpPr txBox="1">
            <a:spLocks noChangeArrowheads="1"/>
          </p:cNvSpPr>
          <p:nvPr/>
        </p:nvSpPr>
        <p:spPr bwMode="auto">
          <a:xfrm>
            <a:off x="7812088" y="2201863"/>
            <a:ext cx="1065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Gog</a:t>
            </a:r>
          </a:p>
        </p:txBody>
      </p:sp>
      <p:sp>
        <p:nvSpPr>
          <p:cNvPr id="348184" name="Text Box 24"/>
          <p:cNvSpPr txBox="1">
            <a:spLocks noChangeArrowheads="1"/>
          </p:cNvSpPr>
          <p:nvPr/>
        </p:nvSpPr>
        <p:spPr bwMode="auto">
          <a:xfrm>
            <a:off x="7812088" y="3213100"/>
            <a:ext cx="1338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  <a:cs typeface="Arial" charset="0"/>
              </a:rPr>
              <a:t>Europe</a:t>
            </a:r>
          </a:p>
        </p:txBody>
      </p:sp>
      <p:sp>
        <p:nvSpPr>
          <p:cNvPr id="348185" name="Text Box 25"/>
          <p:cNvSpPr txBox="1">
            <a:spLocks noChangeArrowheads="1"/>
          </p:cNvSpPr>
          <p:nvPr/>
        </p:nvSpPr>
        <p:spPr bwMode="auto">
          <a:xfrm>
            <a:off x="8101013" y="4794250"/>
            <a:ext cx="101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charset="0"/>
              </a:rPr>
              <a:t>Pope</a:t>
            </a:r>
          </a:p>
        </p:txBody>
      </p:sp>
      <p:sp>
        <p:nvSpPr>
          <p:cNvPr id="348186" name="Text Box 26"/>
          <p:cNvSpPr txBox="1">
            <a:spLocks noChangeArrowheads="1"/>
          </p:cNvSpPr>
          <p:nvPr/>
        </p:nvSpPr>
        <p:spPr bwMode="auto">
          <a:xfrm>
            <a:off x="0" y="4575175"/>
            <a:ext cx="5041900" cy="2273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AU" sz="2800" b="1" dirty="0">
                <a:solidFill>
                  <a:srgbClr val="00FF00"/>
                </a:solidFill>
                <a:latin typeface="Bookman Old Style" pitchFamily="18" charset="0"/>
                <a:cs typeface="Arial" charset="0"/>
              </a:rPr>
              <a:t>“…and he shall speak peace unto the nations: and his dominion shall be from sea to sea, and from the river to the ends of the earth.” –</a:t>
            </a:r>
            <a:r>
              <a:rPr lang="en-AU" dirty="0">
                <a:cs typeface="Arial" charset="0"/>
              </a:rPr>
              <a:t> </a:t>
            </a:r>
            <a:r>
              <a:rPr lang="en-AU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cs typeface="Arial" charset="0"/>
              </a:rPr>
              <a:t>Zech. 9:10</a:t>
            </a:r>
            <a:r>
              <a:rPr lang="en-AU" sz="2800" dirty="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animBg="1"/>
      <p:bldP spid="348163" grpId="1" animBg="1"/>
      <p:bldP spid="348164" grpId="0" animBg="1"/>
      <p:bldP spid="348164" grpId="1" animBg="1"/>
      <p:bldP spid="348165" grpId="0" animBg="1"/>
      <p:bldP spid="348165" grpId="1" animBg="1"/>
      <p:bldP spid="348166" grpId="0" animBg="1"/>
      <p:bldP spid="348166" grpId="1" animBg="1"/>
      <p:bldP spid="348167" grpId="0" animBg="1"/>
      <p:bldP spid="348167" grpId="1" animBg="1"/>
      <p:bldP spid="348168" grpId="0" animBg="1"/>
      <p:bldP spid="348168" grpId="1" animBg="1"/>
      <p:bldP spid="348169" grpId="0"/>
      <p:bldP spid="348173" grpId="0"/>
      <p:bldP spid="348174" grpId="0"/>
      <p:bldP spid="348174" grpId="1"/>
      <p:bldP spid="348175" grpId="0"/>
      <p:bldP spid="348175" grpId="1"/>
      <p:bldP spid="348176" grpId="0"/>
      <p:bldP spid="348176" grpId="1"/>
      <p:bldP spid="348177" grpId="0" animBg="1"/>
      <p:bldP spid="348177" grpId="1" animBg="1"/>
      <p:bldP spid="348178" grpId="0"/>
      <p:bldP spid="348178" grpId="1"/>
      <p:bldP spid="348179" grpId="0"/>
      <p:bldP spid="348179" grpId="1"/>
      <p:bldP spid="348180" grpId="0"/>
      <p:bldP spid="348180" grpId="1"/>
      <p:bldP spid="348181" grpId="0" animBg="1"/>
      <p:bldP spid="348182" grpId="0"/>
      <p:bldP spid="348183" grpId="0"/>
      <p:bldP spid="348183" grpId="1"/>
      <p:bldP spid="348184" grpId="0"/>
      <p:bldP spid="348184" grpId="1"/>
      <p:bldP spid="348185" grpId="0"/>
      <p:bldP spid="348185" grpId="1"/>
      <p:bldP spid="3481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700213"/>
            <a:ext cx="8496300" cy="3529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latin typeface="Monotype Corsiva" pitchFamily="66" charset="0"/>
              </a:rPr>
              <a:t>“The challenge of remaining steadfast to the end”</a:t>
            </a:r>
            <a:endParaRPr lang="en-AU" sz="8000" i="1" dirty="0">
              <a:ln>
                <a:solidFill>
                  <a:schemeClr val="bg1"/>
                </a:solidFill>
              </a:ln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84763"/>
            <a:ext cx="9144000" cy="8651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AU" sz="54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Revelation 2:18-29  </a:t>
            </a:r>
          </a:p>
        </p:txBody>
      </p:sp>
      <p:sp>
        <p:nvSpPr>
          <p:cNvPr id="300037" name="WordArt 5"/>
          <p:cNvSpPr>
            <a:spLocks noChangeArrowheads="1" noChangeShapeType="1" noTextEdit="1"/>
          </p:cNvSpPr>
          <p:nvPr/>
        </p:nvSpPr>
        <p:spPr bwMode="auto">
          <a:xfrm>
            <a:off x="3408363" y="598488"/>
            <a:ext cx="22764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Study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AutoShape 2"/>
          <p:cNvSpPr>
            <a:spLocks noChangeArrowheads="1"/>
          </p:cNvSpPr>
          <p:nvPr/>
        </p:nvSpPr>
        <p:spPr bwMode="auto">
          <a:xfrm>
            <a:off x="2470150" y="4581525"/>
            <a:ext cx="6191250" cy="720725"/>
          </a:xfrm>
          <a:prstGeom prst="leftRightArrow">
            <a:avLst>
              <a:gd name="adj1" fmla="val 69481"/>
              <a:gd name="adj2" fmla="val 8900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latin typeface="Impact" pitchFamily="34" charset="0"/>
                <a:cs typeface="Arial" charset="0"/>
              </a:rPr>
              <a:t>40 years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en-AU"/>
              <a:t>Events of the Jubilee Period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2051050" y="1068388"/>
            <a:ext cx="6624638" cy="957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 b="1">
                <a:cs typeface="Arial" charset="0"/>
              </a:rPr>
              <a:t>Yahweh Sabaoth manifested in power</a:t>
            </a:r>
          </a:p>
          <a:p>
            <a:pPr algn="ctr"/>
            <a:r>
              <a:rPr lang="en-AU" sz="2400" b="1">
                <a:cs typeface="Arial" charset="0"/>
              </a:rPr>
              <a:t>for 40 years but the glory concealed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95250" y="733425"/>
            <a:ext cx="360363" cy="46799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 rot="16200000">
            <a:off x="-2080419" y="2867819"/>
            <a:ext cx="471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Return of Christ - Resurrection</a:t>
            </a:r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8701088" y="692150"/>
            <a:ext cx="395287" cy="6165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 rot="-5400000">
            <a:off x="6154738" y="3625850"/>
            <a:ext cx="544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Christ’s universal rule over all nations</a:t>
            </a:r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468313" y="692150"/>
            <a:ext cx="82073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latin typeface="Arial Black" pitchFamily="34" charset="0"/>
                <a:cs typeface="Arial" charset="0"/>
              </a:rPr>
              <a:t>50 years</a:t>
            </a: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 flipH="1">
            <a:off x="468313" y="876300"/>
            <a:ext cx="3311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5" name="Line 11"/>
          <p:cNvSpPr>
            <a:spLocks noChangeShapeType="1"/>
          </p:cNvSpPr>
          <p:nvPr/>
        </p:nvSpPr>
        <p:spPr bwMode="auto">
          <a:xfrm>
            <a:off x="5364163" y="892175"/>
            <a:ext cx="33115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6" name="Rectangle 12"/>
          <p:cNvSpPr>
            <a:spLocks noChangeArrowheads="1"/>
          </p:cNvSpPr>
          <p:nvPr/>
        </p:nvSpPr>
        <p:spPr bwMode="auto">
          <a:xfrm>
            <a:off x="1619250" y="2027238"/>
            <a:ext cx="6624638" cy="957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49197" name="Rectangle 13"/>
          <p:cNvSpPr>
            <a:spLocks noChangeArrowheads="1"/>
          </p:cNvSpPr>
          <p:nvPr/>
        </p:nvSpPr>
        <p:spPr bwMode="auto">
          <a:xfrm>
            <a:off x="1763713" y="2976563"/>
            <a:ext cx="6921500" cy="957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49198" name="Rectangle 14"/>
          <p:cNvSpPr>
            <a:spLocks noChangeArrowheads="1"/>
          </p:cNvSpPr>
          <p:nvPr/>
        </p:nvSpPr>
        <p:spPr bwMode="auto">
          <a:xfrm>
            <a:off x="2411413" y="3933825"/>
            <a:ext cx="6264275" cy="957263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49199" name="Rectangle 15"/>
          <p:cNvSpPr>
            <a:spLocks noChangeArrowheads="1"/>
          </p:cNvSpPr>
          <p:nvPr/>
        </p:nvSpPr>
        <p:spPr bwMode="auto">
          <a:xfrm>
            <a:off x="4197350" y="4887913"/>
            <a:ext cx="4478338" cy="957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49200" name="Rectangle 16"/>
          <p:cNvSpPr>
            <a:spLocks noChangeArrowheads="1"/>
          </p:cNvSpPr>
          <p:nvPr/>
        </p:nvSpPr>
        <p:spPr bwMode="auto">
          <a:xfrm>
            <a:off x="2411413" y="5843588"/>
            <a:ext cx="6264275" cy="9572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49201" name="AutoShape 17"/>
          <p:cNvSpPr>
            <a:spLocks noChangeArrowheads="1"/>
          </p:cNvSpPr>
          <p:nvPr/>
        </p:nvSpPr>
        <p:spPr bwMode="auto">
          <a:xfrm>
            <a:off x="2051050" y="2573338"/>
            <a:ext cx="360363" cy="720725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2" name="Rectangle 18"/>
          <p:cNvSpPr>
            <a:spLocks noChangeArrowheads="1"/>
          </p:cNvSpPr>
          <p:nvPr/>
        </p:nvSpPr>
        <p:spPr bwMode="auto">
          <a:xfrm>
            <a:off x="2051050" y="3294063"/>
            <a:ext cx="360363" cy="3500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flipV="1">
            <a:off x="2082800" y="1062038"/>
            <a:ext cx="0" cy="18145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04" name="Rectangle 20"/>
          <p:cNvSpPr>
            <a:spLocks noChangeArrowheads="1"/>
          </p:cNvSpPr>
          <p:nvPr/>
        </p:nvSpPr>
        <p:spPr bwMode="auto">
          <a:xfrm>
            <a:off x="900113" y="1068388"/>
            <a:ext cx="1150937" cy="957262"/>
          </a:xfrm>
          <a:prstGeom prst="rect">
            <a:avLst/>
          </a:prstGeom>
          <a:solidFill>
            <a:srgbClr val="FF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000">
                <a:solidFill>
                  <a:schemeClr val="bg1"/>
                </a:solidFill>
                <a:latin typeface="Impact" pitchFamily="34" charset="0"/>
                <a:cs typeface="Arial" charset="0"/>
              </a:rPr>
              <a:t>Marriage</a:t>
            </a:r>
          </a:p>
          <a:p>
            <a:pPr algn="ctr"/>
            <a:r>
              <a:rPr lang="en-AU" sz="2000">
                <a:solidFill>
                  <a:schemeClr val="bg1"/>
                </a:solidFill>
                <a:latin typeface="Impact" pitchFamily="34" charset="0"/>
                <a:cs typeface="Arial" charset="0"/>
              </a:rPr>
              <a:t>of Lamb</a:t>
            </a:r>
          </a:p>
        </p:txBody>
      </p:sp>
      <p:sp>
        <p:nvSpPr>
          <p:cNvPr id="349205" name="Rectangle 21"/>
          <p:cNvSpPr>
            <a:spLocks noChangeArrowheads="1"/>
          </p:cNvSpPr>
          <p:nvPr/>
        </p:nvSpPr>
        <p:spPr bwMode="auto">
          <a:xfrm>
            <a:off x="468313" y="1062038"/>
            <a:ext cx="431800" cy="9493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6" name="Rectangle 22"/>
          <p:cNvSpPr>
            <a:spLocks noChangeArrowheads="1"/>
          </p:cNvSpPr>
          <p:nvPr/>
        </p:nvSpPr>
        <p:spPr bwMode="auto">
          <a:xfrm>
            <a:off x="2427288" y="4884738"/>
            <a:ext cx="1763712" cy="957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000">
                <a:solidFill>
                  <a:schemeClr val="bg1"/>
                </a:solidFill>
                <a:latin typeface="Impact" pitchFamily="34" charset="0"/>
                <a:cs typeface="Arial" charset="0"/>
              </a:rPr>
              <a:t>Mid-heaven</a:t>
            </a:r>
          </a:p>
          <a:p>
            <a:pPr algn="ctr"/>
            <a:r>
              <a:rPr lang="en-AU" sz="2000">
                <a:solidFill>
                  <a:schemeClr val="bg1"/>
                </a:solidFill>
                <a:latin typeface="Impact" pitchFamily="34" charset="0"/>
                <a:cs typeface="Arial" charset="0"/>
              </a:rPr>
              <a:t> Proclamation</a:t>
            </a:r>
          </a:p>
          <a:p>
            <a:pPr algn="ctr"/>
            <a:r>
              <a:rPr lang="en-AU" sz="2000">
                <a:solidFill>
                  <a:schemeClr val="bg1"/>
                </a:solidFill>
                <a:latin typeface="Impact" pitchFamily="34" charset="0"/>
                <a:cs typeface="Arial" charset="0"/>
              </a:rPr>
              <a:t>10 years</a:t>
            </a:r>
          </a:p>
        </p:txBody>
      </p:sp>
      <p:sp>
        <p:nvSpPr>
          <p:cNvPr id="349207" name="Text Box 23"/>
          <p:cNvSpPr txBox="1">
            <a:spLocks noChangeArrowheads="1"/>
          </p:cNvSpPr>
          <p:nvPr/>
        </p:nvSpPr>
        <p:spPr bwMode="auto">
          <a:xfrm rot="-5400000">
            <a:off x="1128713" y="4775200"/>
            <a:ext cx="2225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ARMAGEDDON</a:t>
            </a:r>
          </a:p>
        </p:txBody>
      </p:sp>
      <p:sp>
        <p:nvSpPr>
          <p:cNvPr id="349208" name="AutoShape 24"/>
          <p:cNvSpPr>
            <a:spLocks noChangeArrowheads="1"/>
          </p:cNvSpPr>
          <p:nvPr/>
        </p:nvSpPr>
        <p:spPr bwMode="auto">
          <a:xfrm>
            <a:off x="484188" y="4508500"/>
            <a:ext cx="1511300" cy="865188"/>
          </a:xfrm>
          <a:prstGeom prst="leftRightArrow">
            <a:avLst>
              <a:gd name="adj1" fmla="val 50000"/>
              <a:gd name="adj2" fmla="val 3493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latin typeface="Impact" pitchFamily="34" charset="0"/>
                <a:cs typeface="Arial" charset="0"/>
              </a:rPr>
              <a:t>10 years</a:t>
            </a:r>
          </a:p>
        </p:txBody>
      </p:sp>
      <p:sp>
        <p:nvSpPr>
          <p:cNvPr id="349209" name="Text Box 25"/>
          <p:cNvSpPr txBox="1">
            <a:spLocks noChangeArrowheads="1"/>
          </p:cNvSpPr>
          <p:nvPr/>
        </p:nvSpPr>
        <p:spPr bwMode="auto">
          <a:xfrm rot="-5400000">
            <a:off x="-571500" y="2989263"/>
            <a:ext cx="246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>
                <a:solidFill>
                  <a:srgbClr val="FFFF66"/>
                </a:solidFill>
                <a:latin typeface="Arial Black" pitchFamily="34" charset="0"/>
                <a:cs typeface="Arial" charset="0"/>
              </a:rPr>
              <a:t>Judgement Seat</a:t>
            </a:r>
          </a:p>
        </p:txBody>
      </p:sp>
      <p:sp>
        <p:nvSpPr>
          <p:cNvPr id="349210" name="Line 26"/>
          <p:cNvSpPr>
            <a:spLocks noChangeShapeType="1"/>
          </p:cNvSpPr>
          <p:nvPr/>
        </p:nvSpPr>
        <p:spPr bwMode="auto">
          <a:xfrm flipV="1">
            <a:off x="684213" y="1493838"/>
            <a:ext cx="0" cy="5032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11" name="Rectangle 27"/>
          <p:cNvSpPr>
            <a:spLocks noChangeArrowheads="1"/>
          </p:cNvSpPr>
          <p:nvPr/>
        </p:nvSpPr>
        <p:spPr bwMode="auto">
          <a:xfrm>
            <a:off x="8259763" y="2020888"/>
            <a:ext cx="415925" cy="9572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12" name="Text Box 28"/>
          <p:cNvSpPr txBox="1">
            <a:spLocks noChangeArrowheads="1"/>
          </p:cNvSpPr>
          <p:nvPr/>
        </p:nvSpPr>
        <p:spPr bwMode="auto">
          <a:xfrm>
            <a:off x="1619250" y="2008188"/>
            <a:ext cx="524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b="1">
                <a:solidFill>
                  <a:schemeClr val="bg1"/>
                </a:solidFill>
                <a:cs typeface="Arial" charset="0"/>
              </a:rPr>
              <a:t>Elijah’s mission to scattered Jewry</a:t>
            </a:r>
          </a:p>
        </p:txBody>
      </p:sp>
      <p:sp>
        <p:nvSpPr>
          <p:cNvPr id="349213" name="Text Box 29"/>
          <p:cNvSpPr txBox="1">
            <a:spLocks noChangeArrowheads="1"/>
          </p:cNvSpPr>
          <p:nvPr/>
        </p:nvSpPr>
        <p:spPr bwMode="auto">
          <a:xfrm>
            <a:off x="2268538" y="2476500"/>
            <a:ext cx="582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SECOND EXODUS OF ISRAEL</a:t>
            </a:r>
          </a:p>
        </p:txBody>
      </p:sp>
      <p:sp>
        <p:nvSpPr>
          <p:cNvPr id="349214" name="Text Box 30"/>
          <p:cNvSpPr txBox="1">
            <a:spLocks noChangeArrowheads="1"/>
          </p:cNvSpPr>
          <p:nvPr/>
        </p:nvSpPr>
        <p:spPr bwMode="auto">
          <a:xfrm>
            <a:off x="2565400" y="3043238"/>
            <a:ext cx="265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Arabs subdued</a:t>
            </a:r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2590800" y="3429000"/>
            <a:ext cx="565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smiting and healing of Egypt</a:t>
            </a:r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>
            <a:off x="1763713" y="3284538"/>
            <a:ext cx="7921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17" name="Line 33"/>
          <p:cNvSpPr>
            <a:spLocks noChangeShapeType="1"/>
          </p:cNvSpPr>
          <p:nvPr/>
        </p:nvSpPr>
        <p:spPr bwMode="auto">
          <a:xfrm flipH="1">
            <a:off x="1892300" y="3644900"/>
            <a:ext cx="7921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2339975" y="3979863"/>
            <a:ext cx="558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dirty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Judah saved and settled in Land</a:t>
            </a:r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2339975" y="4435475"/>
            <a:ext cx="59229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Gog buried – Land cleansed &amp; divided</a:t>
            </a:r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4418013" y="4868863"/>
            <a:ext cx="244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Rome destroyed</a:t>
            </a:r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4148138" y="5292725"/>
            <a:ext cx="459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dirty="0">
                <a:ln w="3175">
                  <a:solidFill>
                    <a:schemeClr val="bg1"/>
                  </a:solidFill>
                </a:ln>
                <a:latin typeface="Impact" pitchFamily="34" charset="0"/>
                <a:cs typeface="Arial" charset="0"/>
              </a:rPr>
              <a:t>Catholic Europe destroyed </a:t>
            </a:r>
            <a:r>
              <a:rPr lang="en-AU" sz="2000" dirty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Impact" pitchFamily="34" charset="0"/>
                <a:cs typeface="Arial" charset="0"/>
              </a:rPr>
              <a:t>– 30 years</a:t>
            </a:r>
          </a:p>
        </p:txBody>
      </p:sp>
      <p:sp>
        <p:nvSpPr>
          <p:cNvPr id="349222" name="Line 38"/>
          <p:cNvSpPr>
            <a:spLocks noChangeShapeType="1"/>
          </p:cNvSpPr>
          <p:nvPr/>
        </p:nvSpPr>
        <p:spPr bwMode="auto">
          <a:xfrm flipH="1">
            <a:off x="4211638" y="5084763"/>
            <a:ext cx="2889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2411413" y="5876925"/>
            <a:ext cx="178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>
                <a:solidFill>
                  <a:schemeClr val="bg2"/>
                </a:solidFill>
                <a:latin typeface="Impact" pitchFamily="34" charset="0"/>
                <a:cs typeface="Arial" charset="0"/>
              </a:rPr>
              <a:t>Britain submits</a:t>
            </a: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3203575" y="6284913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Temple built</a:t>
            </a: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5795963" y="5919788"/>
            <a:ext cx="2879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AU" sz="2400" dirty="0">
                <a:ln>
                  <a:solidFill>
                    <a:schemeClr val="bg1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All nations submit to Christ</a:t>
            </a:r>
          </a:p>
        </p:txBody>
      </p:sp>
      <p:sp>
        <p:nvSpPr>
          <p:cNvPr id="349226" name="AutoShape 42"/>
          <p:cNvSpPr>
            <a:spLocks noChangeArrowheads="1"/>
          </p:cNvSpPr>
          <p:nvPr/>
        </p:nvSpPr>
        <p:spPr bwMode="auto">
          <a:xfrm>
            <a:off x="6710260" y="5614988"/>
            <a:ext cx="1944688" cy="935037"/>
          </a:xfrm>
          <a:prstGeom prst="star32">
            <a:avLst>
              <a:gd name="adj" fmla="val 37500"/>
            </a:avLst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000" dirty="0">
                <a:latin typeface="Impact" pitchFamily="34" charset="0"/>
                <a:cs typeface="Arial" charset="0"/>
              </a:rPr>
              <a:t>Marriage</a:t>
            </a:r>
          </a:p>
          <a:p>
            <a:pPr algn="ctr"/>
            <a:r>
              <a:rPr lang="en-AU" sz="2000" dirty="0">
                <a:latin typeface="Impact" pitchFamily="34" charset="0"/>
                <a:cs typeface="Arial" charset="0"/>
              </a:rPr>
              <a:t>Supper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25" grpId="0"/>
      <p:bldP spid="3492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38"/>
            <a:ext cx="9144000" cy="1341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The promise will be kept!</a:t>
            </a:r>
            <a:br>
              <a:rPr lang="en-AU" sz="4400" dirty="0"/>
            </a:br>
            <a:r>
              <a:rPr lang="en-AU" sz="4400" dirty="0">
                <a:effectLst/>
              </a:rPr>
              <a:t> </a:t>
            </a:r>
            <a:r>
              <a:rPr lang="en-US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</a:rPr>
              <a:t>Rev 2:26-27</a:t>
            </a:r>
            <a:r>
              <a:rPr lang="en-US" dirty="0">
                <a:ln w="28575">
                  <a:solidFill>
                    <a:schemeClr val="bg1"/>
                  </a:solidFill>
                </a:ln>
                <a:effectLst/>
              </a:rPr>
              <a:t> </a:t>
            </a:r>
            <a:endParaRPr lang="en-AU" dirty="0">
              <a:ln w="28575">
                <a:solidFill>
                  <a:schemeClr val="bg1"/>
                </a:solidFill>
              </a:ln>
              <a:effectLst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80400" cy="381635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>
                <a:latin typeface="Bookman Old Style" pitchFamily="18" charset="0"/>
              </a:rPr>
              <a:t>And he that overcometh, and keepeth my works unto the end, </a:t>
            </a:r>
            <a:r>
              <a:rPr lang="en-US">
                <a:solidFill>
                  <a:srgbClr val="FFFF00"/>
                </a:solidFill>
                <a:latin typeface="Bookman Old Style" pitchFamily="18" charset="0"/>
              </a:rPr>
              <a:t>to him will I give power over the nations</a:t>
            </a:r>
            <a:r>
              <a:rPr lang="en-US">
                <a:latin typeface="Bookman Old Style" pitchFamily="18" charset="0"/>
              </a:rPr>
              <a:t>: </a:t>
            </a:r>
          </a:p>
          <a:p>
            <a:pPr marL="0" indent="0" algn="just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>
                <a:latin typeface="Bookman Old Style" pitchFamily="18" charset="0"/>
              </a:rPr>
              <a:t>And </a:t>
            </a:r>
            <a:r>
              <a:rPr lang="en-US">
                <a:solidFill>
                  <a:srgbClr val="00FF00"/>
                </a:solidFill>
                <a:latin typeface="Bookman Old Style" pitchFamily="18" charset="0"/>
              </a:rPr>
              <a:t>he shall rule them with a rod of iron; as the vessels of a potter shall they be broken to shivers</a:t>
            </a:r>
            <a:r>
              <a:rPr lang="en-US">
                <a:latin typeface="Bookman Old Style" pitchFamily="18" charset="0"/>
              </a:rPr>
              <a:t>: even as I received of my Father.</a:t>
            </a:r>
          </a:p>
          <a:p>
            <a:pPr marL="0" indent="0" algn="just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>
                <a:latin typeface="Bookman Old Style" pitchFamily="18" charset="0"/>
              </a:rPr>
              <a:t>And I will give him the morning star.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395288" y="5300663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 b="1" dirty="0">
                <a:solidFill>
                  <a:srgbClr val="00FF00"/>
                </a:solidFill>
                <a:cs typeface="Arial" charset="0"/>
              </a:rPr>
              <a:t>Drawn from</a:t>
            </a:r>
            <a:r>
              <a:rPr lang="en-AU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AU" sz="3200" b="1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cs typeface="Arial" charset="0"/>
              </a:rPr>
              <a:t>Ps. 2:8-9</a:t>
            </a:r>
            <a:r>
              <a:rPr lang="en-AU" sz="3200" b="1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charset="0"/>
              </a:rPr>
              <a:t> </a:t>
            </a:r>
            <a:r>
              <a:rPr lang="en-AU" sz="3200" b="1" dirty="0">
                <a:solidFill>
                  <a:schemeClr val="bg1"/>
                </a:solidFill>
                <a:cs typeface="Arial" charset="0"/>
              </a:rPr>
              <a:t>– Prophecy of the Vintage of the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765175"/>
          </a:xfrm>
        </p:spPr>
        <p:txBody>
          <a:bodyPr/>
          <a:lstStyle/>
          <a:p>
            <a:r>
              <a:rPr lang="en-AU" sz="4400" dirty="0"/>
              <a:t>Thyatira today</a:t>
            </a:r>
          </a:p>
        </p:txBody>
      </p:sp>
      <p:pic>
        <p:nvPicPr>
          <p:cNvPr id="305156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 r="6499"/>
          <a:stretch>
            <a:fillRect/>
          </a:stretch>
        </p:blipFill>
        <p:spPr bwMode="auto">
          <a:xfrm>
            <a:off x="-27710" y="1028700"/>
            <a:ext cx="932452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663467" y="5589588"/>
            <a:ext cx="7996401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“…as the vessels of a potter shall they be broken to shivers: even as I received of my Father.”</a:t>
            </a:r>
            <a:endParaRPr lang="en-A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The Letters to the Seven Ecclesias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65" y="324267"/>
            <a:ext cx="90747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latin typeface="Monotype Corsiva" pitchFamily="66" charset="0"/>
              </a:rPr>
              <a:t>What are the prospects of a black pope?</a:t>
            </a:r>
            <a:endParaRPr lang="en-US" sz="8000" b="1" dirty="0"/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7" y="2823851"/>
            <a:ext cx="2710914" cy="404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41" y="2636912"/>
            <a:ext cx="5381625" cy="6762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424" y="3374939"/>
            <a:ext cx="4608512" cy="270499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43926" y="2359812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FF00"/>
                </a:solidFill>
              </a:rPr>
              <a:t>Peter </a:t>
            </a:r>
            <a:r>
              <a:rPr lang="en-AU" sz="2800" b="1" dirty="0" err="1" smtClean="0">
                <a:solidFill>
                  <a:srgbClr val="FFFF00"/>
                </a:solidFill>
              </a:rPr>
              <a:t>Turkson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The Letters to the Seven Ecclesias</a:t>
            </a: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48"/>
            <a:ext cx="9144000" cy="765175"/>
          </a:xfrm>
        </p:spPr>
        <p:txBody>
          <a:bodyPr/>
          <a:lstStyle/>
          <a:p>
            <a:r>
              <a:rPr lang="en-AU" sz="4200" dirty="0" smtClean="0"/>
              <a:t>Complete fulfilment of </a:t>
            </a:r>
            <a:r>
              <a:rPr lang="en-AU" sz="4200" dirty="0" smtClean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</a:rPr>
              <a:t>Rev. 16:14</a:t>
            </a:r>
            <a:endParaRPr lang="en-AU" sz="4200" dirty="0">
              <a:ln w="22225"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748" y="795048"/>
            <a:ext cx="8791575" cy="5658288"/>
          </a:xfrm>
        </p:spPr>
        <p:txBody>
          <a:bodyPr/>
          <a:lstStyle/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en-US" dirty="0" smtClean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Rev. 16:14 </a:t>
            </a:r>
            <a:r>
              <a:rPr lang="en-US" sz="2800" dirty="0" smtClean="0">
                <a:latin typeface="Bookman Old Style" pitchFamily="18" charset="0"/>
              </a:rPr>
              <a:t>- For they are spirits of demons, doing signs, </a:t>
            </a:r>
            <a:r>
              <a:rPr lang="en-US" sz="2800" dirty="0" smtClean="0">
                <a:solidFill>
                  <a:srgbClr val="00FF00"/>
                </a:solidFill>
                <a:latin typeface="Bookman Old Style" pitchFamily="18" charset="0"/>
              </a:rPr>
              <a:t>which are to go forth unto the kings of the whole habitable earth</a:t>
            </a:r>
            <a:r>
              <a:rPr lang="en-US" sz="2800" dirty="0" smtClean="0">
                <a:latin typeface="Bookman Old Style" pitchFamily="18" charset="0"/>
              </a:rPr>
              <a:t>, to gather them together unto the battle of the great day of God the Almighty. </a:t>
            </a:r>
            <a:r>
              <a:rPr lang="en-US" sz="2800" dirty="0" smtClean="0"/>
              <a:t>(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US" sz="2800" dirty="0" smtClean="0"/>
              <a:t>)</a:t>
            </a:r>
          </a:p>
          <a:p>
            <a:pPr marL="538163" indent="-538163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Until recently the election of a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black US president</a:t>
            </a:r>
            <a:r>
              <a:rPr lang="en-US" dirty="0" smtClean="0"/>
              <a:t> was impossible – </a:t>
            </a:r>
            <a:r>
              <a:rPr lang="en-US" dirty="0" smtClean="0">
                <a:solidFill>
                  <a:srgbClr val="FFFF00"/>
                </a:solidFill>
              </a:rPr>
              <a:t>Liberty, Equality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FF00"/>
                </a:solidFill>
              </a:rPr>
              <a:t> Fraternity</a:t>
            </a:r>
            <a:r>
              <a:rPr lang="en-US" dirty="0" smtClean="0"/>
              <a:t> changed all that.</a:t>
            </a:r>
          </a:p>
          <a:p>
            <a:pPr marL="538163" indent="-538163">
              <a:lnSpc>
                <a:spcPct val="95000"/>
              </a:lnSpc>
              <a:spcBef>
                <a:spcPts val="0"/>
              </a:spcBef>
            </a:pPr>
            <a:r>
              <a:rPr lang="en-AU" dirty="0" smtClean="0"/>
              <a:t>Today it is readily accepted by most.</a:t>
            </a:r>
          </a:p>
          <a:p>
            <a:pPr marL="538163" indent="-538163">
              <a:lnSpc>
                <a:spcPct val="95000"/>
              </a:lnSpc>
              <a:spcBef>
                <a:spcPts val="0"/>
              </a:spcBef>
            </a:pPr>
            <a:r>
              <a:rPr lang="en-AU" dirty="0" smtClean="0"/>
              <a:t>The election of a </a:t>
            </a:r>
            <a:r>
              <a:rPr lang="en-AU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black pope </a:t>
            </a:r>
            <a:r>
              <a:rPr lang="en-AU" dirty="0" smtClean="0"/>
              <a:t>would bring the work of the three unclean spirits to </a:t>
            </a:r>
            <a:r>
              <a:rPr lang="en-AU" dirty="0" smtClean="0"/>
              <a:t>maturity.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The Letters to the Seven Ecclesias</a:t>
            </a: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58"/>
            <a:ext cx="9252000" cy="1269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sz="4400" dirty="0" smtClean="0"/>
              <a:t>Nimrod founded the kingdom of men –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</a:rPr>
              <a:t>Gen. 10:10</a:t>
            </a:r>
            <a:endParaRPr lang="en-AU" dirty="0">
              <a:ln w="22225"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748" y="1271492"/>
            <a:ext cx="8791575" cy="518184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noFill/>
                </a:ln>
              </a:rPr>
              <a:t>At </a:t>
            </a:r>
            <a:r>
              <a:rPr lang="en-AU" dirty="0" smtClean="0">
                <a:ln w="22225">
                  <a:noFill/>
                </a:ln>
                <a:solidFill>
                  <a:srgbClr val="00FF00"/>
                </a:solidFill>
              </a:rPr>
              <a:t>Armageddon</a:t>
            </a:r>
            <a:r>
              <a:rPr lang="en-AU" dirty="0" smtClean="0">
                <a:ln w="22225">
                  <a:noFill/>
                </a:ln>
              </a:rPr>
              <a:t> Christ will begin the </a:t>
            </a:r>
            <a:r>
              <a:rPr lang="en-AU" dirty="0" smtClean="0">
                <a:ln w="22225">
                  <a:noFill/>
                </a:ln>
                <a:solidFill>
                  <a:srgbClr val="00FF00"/>
                </a:solidFill>
              </a:rPr>
              <a:t>40 year</a:t>
            </a:r>
            <a:r>
              <a:rPr lang="en-AU" dirty="0" smtClean="0">
                <a:ln w="22225">
                  <a:noFill/>
                </a:ln>
              </a:rPr>
              <a:t> process of destroying </a:t>
            </a:r>
            <a:r>
              <a:rPr lang="en-AU" dirty="0" smtClean="0">
                <a:ln w="952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the kingdom of men</a:t>
            </a:r>
            <a:r>
              <a:rPr lang="en-AU" dirty="0" smtClean="0">
                <a:ln w="22225">
                  <a:noFill/>
                </a:ln>
              </a:rPr>
              <a:t> – it would be fitting that either then or in </a:t>
            </a:r>
            <a:r>
              <a:rPr lang="en-AU" dirty="0" smtClean="0">
                <a:ln w="22225">
                  <a:noFill/>
                </a:ln>
                <a:solidFill>
                  <a:srgbClr val="00FF00"/>
                </a:solidFill>
              </a:rPr>
              <a:t>2060</a:t>
            </a:r>
            <a:r>
              <a:rPr lang="en-AU" dirty="0" smtClean="0">
                <a:ln w="22225">
                  <a:noFill/>
                </a:ln>
              </a:rPr>
              <a:t> the pope of the time was black in skin colour matching </a:t>
            </a:r>
            <a:r>
              <a:rPr lang="en-AU" dirty="0" smtClean="0">
                <a:ln w="952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Nimrod</a:t>
            </a:r>
            <a:r>
              <a:rPr lang="en-AU" dirty="0" smtClean="0">
                <a:ln w="22225">
                  <a:noFill/>
                </a:ln>
              </a:rPr>
              <a:t>. </a:t>
            </a:r>
            <a:endParaRPr lang="en-US" dirty="0" smtClean="0">
              <a:ln w="22225">
                <a:noFill/>
              </a:ln>
            </a:endParaRPr>
          </a:p>
          <a:p>
            <a:pPr marL="0" indent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Rev. 11:15 </a:t>
            </a:r>
            <a:r>
              <a:rPr lang="en-US" dirty="0" smtClean="0"/>
              <a:t>- </a:t>
            </a:r>
            <a:r>
              <a:rPr lang="en-US" dirty="0" smtClean="0">
                <a:latin typeface="Bookman Old Style" pitchFamily="18" charset="0"/>
              </a:rPr>
              <a:t>Then the seventh angel blew his trumpet, and there were loud voices in heaven, saying,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“The kingdom of the world has become the kingdom of our Lord and of his Christ, and he shall reign for ever and ever.”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</a:rPr>
              <a:t>RSV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ead of Nim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513" y="1079500"/>
            <a:ext cx="4662487" cy="6021388"/>
          </a:xfrm>
          <a:prstGeom prst="rect">
            <a:avLst/>
          </a:prstGeom>
          <a:noFill/>
        </p:spPr>
      </p:pic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751320"/>
            <a:ext cx="4787900" cy="1079500"/>
          </a:xfrm>
          <a:solidFill>
            <a:srgbClr val="000000"/>
          </a:solidFill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His name means - </a:t>
            </a:r>
            <a:r>
              <a:rPr lang="en-AU" sz="36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“The Rebel” or “We will rebel”.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850" y="1789404"/>
            <a:ext cx="4032126" cy="2592686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AU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The only known visage of Nimrod is </a:t>
            </a:r>
            <a:r>
              <a:rPr lang="en-AU" sz="3200" b="1" i="1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negroid</a:t>
            </a:r>
            <a:r>
              <a:rPr lang="en-AU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 in features – a descendent of Ham – </a:t>
            </a: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10:6-8</a:t>
            </a:r>
            <a:endParaRPr lang="en-US" sz="3200" b="1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-108520" y="6397767"/>
            <a:ext cx="464400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AU" dirty="0"/>
              <a:t>The Letters to the Seven Ecclesias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344" y="4569764"/>
            <a:ext cx="4968000" cy="1865126"/>
          </a:xfrm>
          <a:prstGeom prst="rect">
            <a:avLst/>
          </a:prstGeom>
          <a:solidFill>
            <a:srgbClr val="00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FFFF66"/>
                </a:solidFill>
              </a:rPr>
              <a:t>Nimrod – 13</a:t>
            </a:r>
            <a:r>
              <a:rPr lang="en-US" sz="3200" b="1" baseline="30000" dirty="0" smtClean="0">
                <a:solidFill>
                  <a:srgbClr val="FFFF66"/>
                </a:solidFill>
              </a:rPr>
              <a:t>th</a:t>
            </a:r>
            <a:r>
              <a:rPr lang="en-US" sz="3200" b="1" dirty="0" smtClean="0">
                <a:solidFill>
                  <a:srgbClr val="FFFF66"/>
                </a:solidFill>
              </a:rPr>
              <a:t> generation from Adam – first god-king – founder of the kingdom of men.</a:t>
            </a:r>
            <a:endParaRPr lang="en-AU" sz="3200" b="1" dirty="0" smtClean="0">
              <a:solidFill>
                <a:srgbClr val="FFFF66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59745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possibility of a black pope</a:t>
            </a: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92091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rgbClr val="00FF00"/>
                </a:solidFill>
                <a:latin typeface="Arial Black" pitchFamily="34" charset="0"/>
              </a:rPr>
              <a:t>The rationale</a:t>
            </a:r>
            <a:endParaRPr lang="en-US" sz="4000" dirty="0"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animBg="1"/>
      <p:bldP spid="7" grpId="0" animBg="1"/>
      <p:bldP spid="11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76313"/>
            <a:ext cx="8785225" cy="1368425"/>
          </a:xfrm>
        </p:spPr>
        <p:txBody>
          <a:bodyPr/>
          <a:lstStyle/>
          <a:p>
            <a:pPr algn="ctr" eaLnBrk="1" hangingPunct="1"/>
            <a:r>
              <a:rPr lang="en-US" sz="4000" b="0" smtClean="0">
                <a:solidFill>
                  <a:srgbClr val="00FF00"/>
                </a:solidFill>
                <a:latin typeface="Arial Black" pitchFamily="34" charset="0"/>
              </a:rPr>
              <a:t>“Nimrod ben Cush” – Has a numerical value of 666</a:t>
            </a:r>
            <a:endParaRPr lang="en-AU" smtClean="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1952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“Cush begat Nimrod” – </a:t>
            </a:r>
            <a:r>
              <a:rPr lang="en-US" sz="4000" b="1" dirty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</a:rPr>
              <a:t>Gen. 10:8</a:t>
            </a:r>
            <a:endParaRPr lang="en-AU" sz="4000" b="1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32138" y="2370138"/>
            <a:ext cx="16557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66FFFF"/>
                </a:solidFill>
              </a:rPr>
              <a:t>Ben</a:t>
            </a:r>
            <a:endParaRPr lang="en-US" sz="3200" b="1">
              <a:solidFill>
                <a:srgbClr val="66FFFF"/>
              </a:solidFill>
            </a:endParaRPr>
          </a:p>
          <a:p>
            <a:r>
              <a:rPr lang="en-US" sz="3200" b="1">
                <a:solidFill>
                  <a:srgbClr val="FFFFFF"/>
                </a:solidFill>
              </a:rPr>
              <a:t>B = 	2</a:t>
            </a:r>
          </a:p>
          <a:p>
            <a:r>
              <a:rPr lang="en-US" sz="3200" b="1">
                <a:solidFill>
                  <a:srgbClr val="FFFFFF"/>
                </a:solidFill>
              </a:rPr>
              <a:t>N = 50</a:t>
            </a:r>
            <a:endParaRPr lang="en-AU" sz="3200" b="1">
              <a:solidFill>
                <a:srgbClr val="FFFFFF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435600" y="2416175"/>
            <a:ext cx="2305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723900" algn="l"/>
              </a:tabLst>
            </a:pPr>
            <a:r>
              <a:rPr lang="en-US" sz="3200" b="1" u="sng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Cush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66FF"/>
              </a:solidFill>
            </a:endParaRPr>
          </a:p>
          <a:p>
            <a:pPr>
              <a:tabLst>
                <a:tab pos="723900" algn="l"/>
              </a:tabLst>
            </a:pPr>
            <a:r>
              <a:rPr lang="en-US" sz="3200" b="1" dirty="0">
                <a:solidFill>
                  <a:srgbClr val="FFFFFF"/>
                </a:solidFill>
              </a:rPr>
              <a:t>K 	=   20</a:t>
            </a:r>
          </a:p>
          <a:p>
            <a:pPr>
              <a:tabLst>
                <a:tab pos="723900" algn="l"/>
              </a:tabLst>
            </a:pPr>
            <a:r>
              <a:rPr lang="en-US" sz="3200" b="1" dirty="0">
                <a:solidFill>
                  <a:srgbClr val="FFFFFF"/>
                </a:solidFill>
              </a:rPr>
              <a:t>SH 	= 300</a:t>
            </a:r>
            <a:endParaRPr lang="en-AU" sz="3200" b="1" dirty="0">
              <a:solidFill>
                <a:srgbClr val="FFFFFF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84213" y="2344738"/>
            <a:ext cx="22320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33400" algn="l"/>
              </a:tabLst>
            </a:pPr>
            <a:r>
              <a:rPr lang="en-US" sz="3200" b="1" u="sng">
                <a:solidFill>
                  <a:srgbClr val="FFFF00"/>
                </a:solidFill>
              </a:rPr>
              <a:t>Nimrod</a:t>
            </a:r>
            <a:endParaRPr lang="en-US" sz="3200" b="1">
              <a:solidFill>
                <a:srgbClr val="FFFF00"/>
              </a:solidFill>
            </a:endParaRPr>
          </a:p>
          <a:p>
            <a:pPr>
              <a:tabLst>
                <a:tab pos="533400" algn="l"/>
              </a:tabLst>
            </a:pPr>
            <a:r>
              <a:rPr lang="en-US" sz="3200" b="1">
                <a:solidFill>
                  <a:srgbClr val="FFFFFF"/>
                </a:solidFill>
              </a:rPr>
              <a:t>N 	=   50</a:t>
            </a:r>
          </a:p>
          <a:p>
            <a:pPr>
              <a:tabLst>
                <a:tab pos="533400" algn="l"/>
              </a:tabLst>
            </a:pPr>
            <a:r>
              <a:rPr lang="en-US" sz="3200" b="1">
                <a:solidFill>
                  <a:srgbClr val="FFFFFF"/>
                </a:solidFill>
              </a:rPr>
              <a:t>M 	=   40</a:t>
            </a:r>
          </a:p>
          <a:p>
            <a:pPr>
              <a:tabLst>
                <a:tab pos="533400" algn="l"/>
              </a:tabLst>
            </a:pPr>
            <a:r>
              <a:rPr lang="en-US" sz="3200" b="1">
                <a:solidFill>
                  <a:srgbClr val="FFFFFF"/>
                </a:solidFill>
              </a:rPr>
              <a:t>R 	= 200</a:t>
            </a:r>
          </a:p>
          <a:p>
            <a:pPr>
              <a:tabLst>
                <a:tab pos="533400" algn="l"/>
              </a:tabLst>
            </a:pPr>
            <a:r>
              <a:rPr lang="en-US" sz="3200" b="1">
                <a:solidFill>
                  <a:srgbClr val="FFFFFF"/>
                </a:solidFill>
              </a:rPr>
              <a:t>D 	=     4</a:t>
            </a:r>
            <a:endParaRPr lang="en-AU" sz="3200" b="1">
              <a:solidFill>
                <a:srgbClr val="FFFFFF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576388" y="4937125"/>
            <a:ext cx="860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294</a:t>
            </a:r>
            <a:endParaRPr lang="en-AU" sz="3200" b="1">
              <a:solidFill>
                <a:srgbClr val="FFFFFF"/>
              </a:solidFill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924300" y="493712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52</a:t>
            </a:r>
            <a:endParaRPr lang="en-AU" sz="3200" b="1">
              <a:solidFill>
                <a:srgbClr val="FFFFFF"/>
              </a:solidFill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519863" y="4937125"/>
            <a:ext cx="860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320</a:t>
            </a:r>
            <a:endParaRPr lang="en-AU" sz="3200" b="1">
              <a:solidFill>
                <a:srgbClr val="FFFFFF"/>
              </a:solidFill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505700" y="4903788"/>
            <a:ext cx="1449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= </a:t>
            </a:r>
            <a:r>
              <a:rPr lang="en-US" sz="3600">
                <a:solidFill>
                  <a:srgbClr val="00FF00"/>
                </a:solidFill>
                <a:latin typeface="Arial Black" pitchFamily="34" charset="0"/>
              </a:rPr>
              <a:t>666</a:t>
            </a:r>
            <a:endParaRPr lang="en-AU" sz="360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1474788" y="4864100"/>
            <a:ext cx="9366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563938" y="4864100"/>
            <a:ext cx="9366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6372225" y="4864100"/>
            <a:ext cx="9366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/>
        </p:nvSpPr>
        <p:spPr bwMode="auto">
          <a:xfrm>
            <a:off x="-108520" y="6397767"/>
            <a:ext cx="464400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AU" dirty="0"/>
              <a:t>The Letters to the Seven Ecclesias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950" y="765175"/>
            <a:ext cx="8785225" cy="56165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History records that </a:t>
            </a:r>
            <a:r>
              <a:rPr lang="en-US" dirty="0" smtClean="0">
                <a:solidFill>
                  <a:srgbClr val="FFFF00"/>
                </a:solidFill>
              </a:rPr>
              <a:t>Cush</a:t>
            </a:r>
            <a:r>
              <a:rPr lang="en-US" dirty="0" smtClean="0"/>
              <a:t> – also called </a:t>
            </a:r>
            <a:r>
              <a:rPr lang="en-US" dirty="0" smtClean="0">
                <a:solidFill>
                  <a:srgbClr val="FFFF00"/>
                </a:solidFill>
              </a:rPr>
              <a:t>Kish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Bel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Baal</a:t>
            </a:r>
            <a:r>
              <a:rPr lang="en-US" dirty="0" smtClean="0"/>
              <a:t>) – settled in Babylon first.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Cush was the great original prophet of the Babylonian mysteries (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Catholic catechism</a:t>
            </a:r>
            <a:r>
              <a:rPr lang="en-US" dirty="0" smtClean="0"/>
              <a:t>).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b="0" dirty="0" err="1" smtClean="0">
                <a:solidFill>
                  <a:srgbClr val="FFFF00"/>
                </a:solidFill>
                <a:latin typeface="Arial Black" pitchFamily="34" charset="0"/>
              </a:rPr>
              <a:t>Bel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FF00"/>
                </a:solidFill>
              </a:rPr>
              <a:t>“the confounder”</a:t>
            </a:r>
            <a:r>
              <a:rPr lang="en-US" dirty="0" smtClean="0"/>
              <a:t> - of languages and of religion –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46:1; Jer. 50:2; 51:44</a:t>
            </a:r>
            <a:r>
              <a:rPr lang="en-US" dirty="0" smtClean="0"/>
              <a:t>. Chaldean –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“to break in pieces, scatter abroad.”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Bel</a:t>
            </a:r>
            <a:r>
              <a:rPr lang="en-US" dirty="0" smtClean="0"/>
              <a:t> was later called </a:t>
            </a:r>
            <a:r>
              <a:rPr lang="en-US" dirty="0" smtClean="0">
                <a:solidFill>
                  <a:srgbClr val="FFCC66"/>
                </a:solidFill>
              </a:rPr>
              <a:t>Baal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C66"/>
                </a:solidFill>
              </a:rPr>
              <a:t>Janus</a:t>
            </a:r>
            <a:r>
              <a:rPr 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Cush began the form of false religion that spread throughout Mesopotamia and Canaan.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FFFF00"/>
                </a:solidFill>
              </a:rPr>
              <a:t>Principle</a:t>
            </a:r>
            <a:r>
              <a:rPr lang="en-US" dirty="0" smtClean="0"/>
              <a:t> –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Mic. 6:16 </a:t>
            </a:r>
            <a:r>
              <a:rPr lang="en-US" dirty="0" smtClean="0"/>
              <a:t>– </a:t>
            </a:r>
            <a:r>
              <a:rPr lang="en-US" sz="3000" dirty="0" smtClean="0">
                <a:solidFill>
                  <a:srgbClr val="00FF00"/>
                </a:solidFill>
                <a:latin typeface="Bookman Old Style" pitchFamily="18" charset="0"/>
              </a:rPr>
              <a:t>“</a:t>
            </a:r>
            <a:r>
              <a:rPr lang="en-AU" sz="3000" dirty="0" smtClean="0">
                <a:solidFill>
                  <a:srgbClr val="00FF00"/>
                </a:solidFill>
                <a:latin typeface="Bookman Old Style" pitchFamily="18" charset="0"/>
              </a:rPr>
              <a:t>For the statutes of </a:t>
            </a:r>
            <a:r>
              <a:rPr lang="en-AU" sz="3000" dirty="0" err="1" smtClean="0">
                <a:solidFill>
                  <a:srgbClr val="00FF00"/>
                </a:solidFill>
                <a:latin typeface="Bookman Old Style" pitchFamily="18" charset="0"/>
              </a:rPr>
              <a:t>Omri</a:t>
            </a:r>
            <a:r>
              <a:rPr lang="en-AU" sz="3000" dirty="0" smtClean="0">
                <a:solidFill>
                  <a:srgbClr val="00FF00"/>
                </a:solidFill>
                <a:latin typeface="Bookman Old Style" pitchFamily="18" charset="0"/>
              </a:rPr>
              <a:t> are kept, and all the works of the house of Ahab”</a:t>
            </a:r>
            <a:r>
              <a:rPr lang="en-AU" dirty="0" smtClean="0"/>
              <a:t>.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0" y="8341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Cush – Father of Nimrod</a:t>
            </a:r>
            <a:endParaRPr lang="en-AU" sz="44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-108520" y="6397767"/>
            <a:ext cx="464400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AU" dirty="0"/>
              <a:t>The Letters to the Seven Ecclesias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038"/>
            <a:ext cx="9144000" cy="836612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Pontiff – Where from?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08050"/>
            <a:ext cx="8569325" cy="5689600"/>
          </a:xfrm>
        </p:spPr>
        <p:txBody>
          <a:bodyPr/>
          <a:lstStyle/>
          <a:p>
            <a:pPr algn="just" eaLnBrk="1" hangingPunct="1">
              <a:defRPr/>
            </a:pPr>
            <a:endParaRPr lang="en-AU" b="0" smtClean="0">
              <a:solidFill>
                <a:srgbClr val="66FF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defRPr/>
            </a:pPr>
            <a:endParaRPr lang="en-AU" smtClean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09260" y="763878"/>
            <a:ext cx="87137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1" dirty="0"/>
              <a:t>The Pope is acknowledged as the </a:t>
            </a:r>
            <a:r>
              <a:rPr lang="en-AU" sz="3000" b="1" dirty="0" err="1">
                <a:solidFill>
                  <a:srgbClr val="00FF00"/>
                </a:solidFill>
              </a:rPr>
              <a:t>Pontifex</a:t>
            </a:r>
            <a:r>
              <a:rPr lang="en-AU" sz="3000" b="1" dirty="0">
                <a:solidFill>
                  <a:srgbClr val="00FF00"/>
                </a:solidFill>
              </a:rPr>
              <a:t> </a:t>
            </a:r>
            <a:r>
              <a:rPr lang="en-AU" sz="3000" b="1" dirty="0" err="1">
                <a:solidFill>
                  <a:srgbClr val="00FF00"/>
                </a:solidFill>
              </a:rPr>
              <a:t>Maximus</a:t>
            </a:r>
            <a:r>
              <a:rPr lang="en-AU" sz="3000" b="1" dirty="0"/>
              <a:t> of the Roman Church.</a:t>
            </a:r>
          </a:p>
          <a:p>
            <a:pPr marL="536575" indent="-536575"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1" dirty="0"/>
              <a:t>Title of pagan Roman emperors who were </a:t>
            </a:r>
            <a:r>
              <a:rPr lang="en-AU" sz="3000" b="1" dirty="0">
                <a:solidFill>
                  <a:srgbClr val="FF99FF"/>
                </a:solidFill>
              </a:rPr>
              <a:t>official high priests</a:t>
            </a:r>
            <a:r>
              <a:rPr lang="en-AU" sz="3000" b="1" dirty="0"/>
              <a:t> of the pagan mysteries.</a:t>
            </a:r>
          </a:p>
          <a:p>
            <a:pPr marL="536575" indent="-536575"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1" dirty="0"/>
              <a:t>The title can be traced back to </a:t>
            </a:r>
            <a:r>
              <a:rPr lang="en-AU" sz="3200" dirty="0">
                <a:solidFill>
                  <a:srgbClr val="FFFF00"/>
                </a:solidFill>
                <a:latin typeface="Arial Black" pitchFamily="34" charset="0"/>
              </a:rPr>
              <a:t>Nimrod</a:t>
            </a:r>
            <a:r>
              <a:rPr lang="en-AU" sz="3000" b="1" dirty="0"/>
              <a:t>.</a:t>
            </a:r>
          </a:p>
          <a:p>
            <a:pPr marL="536575" indent="-536575"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1" dirty="0"/>
              <a:t>The supreme pontiff of paganism bore the Chaldean title </a:t>
            </a:r>
            <a:r>
              <a:rPr lang="en-AU" sz="3000" b="1" dirty="0">
                <a:solidFill>
                  <a:srgbClr val="FFCC66"/>
                </a:solidFill>
              </a:rPr>
              <a:t>PETER</a:t>
            </a:r>
            <a:r>
              <a:rPr lang="en-AU" sz="3000" b="1" dirty="0"/>
              <a:t> or </a:t>
            </a:r>
            <a:r>
              <a:rPr lang="en-AU" sz="3000" b="1" dirty="0">
                <a:solidFill>
                  <a:srgbClr val="FFCC66"/>
                </a:solidFill>
              </a:rPr>
              <a:t>Interpreter of the Mysteries</a:t>
            </a:r>
            <a:r>
              <a:rPr lang="en-AU" sz="3000" b="1" dirty="0"/>
              <a:t>.</a:t>
            </a:r>
          </a:p>
          <a:p>
            <a:pPr marL="536575" indent="-536575"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1" dirty="0"/>
              <a:t>The office of </a:t>
            </a:r>
            <a:r>
              <a:rPr lang="en-AU" sz="3000" b="1" dirty="0" err="1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Pontifex</a:t>
            </a:r>
            <a:r>
              <a:rPr lang="en-AU" sz="3000" b="1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 </a:t>
            </a:r>
            <a:r>
              <a:rPr lang="en-AU" sz="3000" b="1" dirty="0" err="1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Maximus</a:t>
            </a:r>
            <a:r>
              <a:rPr lang="en-AU" sz="3000" b="1" dirty="0"/>
              <a:t>, or chief priest, was to declare and interpret the divine law and preside over sacred rites.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765175"/>
          </a:xfrm>
        </p:spPr>
        <p:txBody>
          <a:bodyPr/>
          <a:lstStyle/>
          <a:p>
            <a:r>
              <a:rPr lang="en-US" sz="4400"/>
              <a:t>Thyatira</a:t>
            </a:r>
            <a:endParaRPr lang="en-AU" sz="440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981075"/>
            <a:ext cx="8791575" cy="5400675"/>
          </a:xfrm>
        </p:spPr>
        <p:txBody>
          <a:bodyPr/>
          <a:lstStyle/>
          <a:p>
            <a:pPr marL="538163" indent="-538163"/>
            <a:r>
              <a:rPr lang="en-US" dirty="0"/>
              <a:t>The least notable city of all seven, historians record little of it in the 200 years before </a:t>
            </a:r>
            <a:r>
              <a:rPr lang="en-US" dirty="0">
                <a:solidFill>
                  <a:srgbClr val="FFFF00"/>
                </a:solidFill>
              </a:rPr>
              <a:t>AD 96</a:t>
            </a:r>
            <a:r>
              <a:rPr lang="en-US" dirty="0"/>
              <a:t>.</a:t>
            </a:r>
          </a:p>
          <a:p>
            <a:pPr marL="538163" indent="-538163"/>
            <a:r>
              <a:rPr lang="en-US" dirty="0"/>
              <a:t>Was fortified by the Greeks as a military fortress because it stood in the </a:t>
            </a:r>
            <a:r>
              <a:rPr lang="en-US" dirty="0" err="1"/>
              <a:t>Lycus</a:t>
            </a:r>
            <a:r>
              <a:rPr lang="en-US" dirty="0"/>
              <a:t> Valley which ran north and south joining the </a:t>
            </a:r>
            <a:r>
              <a:rPr lang="en-US" dirty="0" err="1"/>
              <a:t>Hermus</a:t>
            </a:r>
            <a:r>
              <a:rPr lang="en-US" dirty="0"/>
              <a:t> and </a:t>
            </a:r>
            <a:r>
              <a:rPr lang="en-US" dirty="0" err="1"/>
              <a:t>Caicas</a:t>
            </a:r>
            <a:r>
              <a:rPr lang="en-US" dirty="0"/>
              <a:t> valleys.</a:t>
            </a:r>
          </a:p>
          <a:p>
            <a:pPr marL="538163" indent="-538163"/>
            <a:r>
              <a:rPr lang="en-US" dirty="0"/>
              <a:t>Losing its military significance during Roman times it became a large and prosperous commercial centre.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9144000" cy="836612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>
                <a:solidFill>
                  <a:srgbClr val="FFFF66"/>
                </a:solidFill>
              </a:rPr>
              <a:t>Janus - Roman version of Nimrod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08050"/>
            <a:ext cx="8569325" cy="5689600"/>
          </a:xfrm>
        </p:spPr>
        <p:txBody>
          <a:bodyPr/>
          <a:lstStyle/>
          <a:p>
            <a:pPr algn="just" eaLnBrk="1" hangingPunct="1">
              <a:defRPr/>
            </a:pPr>
            <a:endParaRPr lang="en-AU" b="0" smtClean="0">
              <a:solidFill>
                <a:srgbClr val="66FF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defRPr/>
            </a:pPr>
            <a:endParaRPr lang="en-AU" smtClean="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7950" y="836613"/>
            <a:ext cx="8929688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6575" indent="-536575"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2800" b="1" dirty="0">
                <a:solidFill>
                  <a:srgbClr val="FFFFFF"/>
                </a:solidFill>
              </a:rPr>
              <a:t>The </a:t>
            </a:r>
            <a:r>
              <a:rPr lang="en-AU" sz="2800" b="1" dirty="0">
                <a:solidFill>
                  <a:srgbClr val="FF99FF"/>
                </a:solidFill>
              </a:rPr>
              <a:t>god of doors and gateways</a:t>
            </a:r>
            <a:r>
              <a:rPr lang="en-AU" sz="2800" b="1" dirty="0">
                <a:solidFill>
                  <a:srgbClr val="FFFFFF"/>
                </a:solidFill>
              </a:rPr>
              <a:t>, and also of beginnings – hence the month </a:t>
            </a:r>
            <a:r>
              <a:rPr lang="en-AU" sz="2800" b="1" dirty="0">
                <a:solidFill>
                  <a:srgbClr val="FFCC66"/>
                </a:solidFill>
              </a:rPr>
              <a:t>January</a:t>
            </a:r>
            <a:r>
              <a:rPr lang="en-AU" sz="2800" b="1" dirty="0">
                <a:solidFill>
                  <a:srgbClr val="FFFFFF"/>
                </a:solidFill>
              </a:rPr>
              <a:t>. </a:t>
            </a:r>
          </a:p>
          <a:p>
            <a:pPr marL="536575" indent="-536575"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2800" b="1" dirty="0">
                <a:solidFill>
                  <a:srgbClr val="FFFFFF"/>
                </a:solidFill>
              </a:rPr>
              <a:t>Temple doors faced </a:t>
            </a:r>
            <a:r>
              <a:rPr lang="en-AU" sz="2800" b="1" dirty="0">
                <a:solidFill>
                  <a:srgbClr val="00FF00"/>
                </a:solidFill>
              </a:rPr>
              <a:t>east and west</a:t>
            </a:r>
            <a:r>
              <a:rPr lang="en-AU" sz="2800" b="1" dirty="0">
                <a:solidFill>
                  <a:srgbClr val="FFFFFF"/>
                </a:solidFill>
              </a:rPr>
              <a:t> (for beginning and ending of day) - between stood his statue, with </a:t>
            </a:r>
            <a:r>
              <a:rPr lang="en-AU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two faces </a:t>
            </a:r>
            <a:r>
              <a:rPr lang="en-AU" sz="2800" b="1" dirty="0">
                <a:solidFill>
                  <a:srgbClr val="FFFFFF"/>
                </a:solidFill>
              </a:rPr>
              <a:t>gazing in opposite directions.</a:t>
            </a:r>
          </a:p>
          <a:p>
            <a:pPr marL="536575" indent="-536575"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2800" b="1" dirty="0">
                <a:solidFill>
                  <a:srgbClr val="FFFFFF"/>
                </a:solidFill>
              </a:rPr>
              <a:t>One face was young, the other old – i.e. </a:t>
            </a:r>
            <a:r>
              <a:rPr lang="en-AU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Nimrod</a:t>
            </a:r>
            <a:r>
              <a:rPr lang="en-AU" sz="2800" b="1" dirty="0">
                <a:solidFill>
                  <a:srgbClr val="FFFFFF"/>
                </a:solidFill>
              </a:rPr>
              <a:t> reincarnated in </a:t>
            </a:r>
            <a:r>
              <a:rPr lang="en-AU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Tammuz</a:t>
            </a:r>
            <a:r>
              <a:rPr lang="en-AU" sz="2800" b="1" dirty="0">
                <a:solidFill>
                  <a:srgbClr val="FFFFFF"/>
                </a:solidFill>
              </a:rPr>
              <a:t>.</a:t>
            </a:r>
          </a:p>
          <a:p>
            <a:pPr marL="536575" indent="-536575"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2800" b="1" dirty="0">
                <a:solidFill>
                  <a:srgbClr val="FFFFFF"/>
                </a:solidFill>
              </a:rPr>
              <a:t>His symbols were a </a:t>
            </a:r>
            <a:r>
              <a:rPr lang="en-AU" sz="2800" b="1" dirty="0">
                <a:solidFill>
                  <a:srgbClr val="00FF00"/>
                </a:solidFill>
              </a:rPr>
              <a:t>key</a:t>
            </a:r>
            <a:r>
              <a:rPr lang="en-AU" sz="2800" b="1" dirty="0">
                <a:solidFill>
                  <a:srgbClr val="FFFFFF"/>
                </a:solidFill>
              </a:rPr>
              <a:t> and a cock.</a:t>
            </a:r>
          </a:p>
          <a:p>
            <a:pPr marL="536575" indent="-536575"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2800" b="1" dirty="0">
                <a:ln w="22225">
                  <a:solidFill>
                    <a:srgbClr val="FFFFFF"/>
                  </a:solidFill>
                </a:ln>
                <a:solidFill>
                  <a:srgbClr val="FF0000"/>
                </a:solidFill>
              </a:rPr>
              <a:t>Cardinals</a:t>
            </a:r>
            <a:r>
              <a:rPr lang="en-AU" sz="2800" b="1" dirty="0">
                <a:solidFill>
                  <a:srgbClr val="FFFFFF"/>
                </a:solidFill>
              </a:rPr>
              <a:t> (from the Latin </a:t>
            </a:r>
            <a:r>
              <a:rPr lang="en-AU" sz="2800" b="1" dirty="0" smtClean="0">
                <a:solidFill>
                  <a:srgbClr val="FFFFFF"/>
                </a:solidFill>
              </a:rPr>
              <a:t>‘</a:t>
            </a:r>
            <a:r>
              <a:rPr lang="en-AU" sz="2800" b="1" dirty="0" err="1" smtClean="0">
                <a:solidFill>
                  <a:srgbClr val="FFFFFF"/>
                </a:solidFill>
              </a:rPr>
              <a:t>cardo</a:t>
            </a:r>
            <a:r>
              <a:rPr lang="en-AU" sz="2800" b="1" dirty="0" smtClean="0">
                <a:solidFill>
                  <a:srgbClr val="FFFFFF"/>
                </a:solidFill>
              </a:rPr>
              <a:t>’ </a:t>
            </a:r>
            <a:r>
              <a:rPr lang="en-AU" sz="2800" b="1" dirty="0">
                <a:solidFill>
                  <a:srgbClr val="FFFFFF"/>
                </a:solidFill>
              </a:rPr>
              <a:t>= hinges) derived from the priests of Janus – god of doors and hinges – </a:t>
            </a:r>
            <a:r>
              <a:rPr lang="en-AU" sz="2800" b="1" dirty="0">
                <a:solidFill>
                  <a:srgbClr val="FFFF00"/>
                </a:solidFill>
              </a:rPr>
              <a:t>ordained by </a:t>
            </a:r>
            <a:r>
              <a:rPr lang="en-AU" sz="2800" b="1" dirty="0" err="1">
                <a:solidFill>
                  <a:srgbClr val="FFFF00"/>
                </a:solidFill>
              </a:rPr>
              <a:t>Semiramis</a:t>
            </a:r>
            <a:r>
              <a:rPr lang="en-AU" sz="2800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6805" name="Picture 5" descr="Ja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563" y="4149725"/>
            <a:ext cx="22304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908050"/>
            <a:ext cx="8964613" cy="5761038"/>
          </a:xfrm>
        </p:spPr>
        <p:txBody>
          <a:bodyPr/>
          <a:lstStyle/>
          <a:p>
            <a:pPr marL="442913" indent="-442913" eaLnBrk="1" hangingPunct="1">
              <a:buFont typeface="Wingdings" pitchFamily="2" charset="2"/>
              <a:buChar char="q"/>
            </a:pPr>
            <a:endParaRPr lang="en-US" smtClean="0"/>
          </a:p>
        </p:txBody>
      </p:sp>
      <p:pic>
        <p:nvPicPr>
          <p:cNvPr id="41988" name="Picture 4" descr="Vatican from 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324975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IMG_19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475" y="42863"/>
            <a:ext cx="4284663" cy="3213100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193800" y="6186488"/>
            <a:ext cx="71945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600">
                <a:solidFill>
                  <a:srgbClr val="FFFF00"/>
                </a:solidFill>
                <a:latin typeface="Arial Black" pitchFamily="34" charset="0"/>
              </a:rPr>
              <a:t>The Vatican faces due east!</a:t>
            </a:r>
          </a:p>
        </p:txBody>
      </p:sp>
      <p:pic>
        <p:nvPicPr>
          <p:cNvPr id="79879" name="Picture 7" descr="Ja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114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-7938" y="3063875"/>
            <a:ext cx="2087563" cy="192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000">
                <a:solidFill>
                  <a:srgbClr val="00FF00"/>
                </a:solidFill>
                <a:latin typeface="Arial Black" pitchFamily="34" charset="0"/>
              </a:rPr>
              <a:t>The Key of Janus</a:t>
            </a: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 rot="5400000">
            <a:off x="2303463" y="2801937"/>
            <a:ext cx="433388" cy="9382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2202" y="5151895"/>
            <a:ext cx="54360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32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The perfect place for Nimrod’s successor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2395911"/>
            <a:ext cx="403244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The sanctuary of the </a:t>
            </a:r>
            <a:r>
              <a:rPr lang="en-AU" sz="28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Pontifex</a:t>
            </a:r>
            <a:r>
              <a:rPr lang="en-AU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AU" sz="28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Maximus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1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6238" y="2276475"/>
            <a:ext cx="4176712" cy="1657350"/>
          </a:xfrm>
        </p:spPr>
        <p:txBody>
          <a:bodyPr/>
          <a:lstStyle/>
          <a:p>
            <a:pPr algn="l"/>
            <a:r>
              <a:rPr lang="en-AU" sz="4800"/>
              <a:t>Next study… God willing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250825" y="404813"/>
            <a:ext cx="87137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“I know thy works”</a:t>
            </a:r>
            <a:endParaRPr lang="en-AU" sz="8000" b="1" dirty="0">
              <a:ln>
                <a:solidFill>
                  <a:schemeClr val="bg1"/>
                </a:solidFill>
              </a:ln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323850" y="4100513"/>
            <a:ext cx="84963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FF00"/>
                </a:solidFill>
              </a:rPr>
              <a:t>Study 4</a:t>
            </a:r>
            <a:r>
              <a:rPr lang="en-US" sz="4000" b="1" dirty="0">
                <a:solidFill>
                  <a:schemeClr val="bg1"/>
                </a:solidFill>
              </a:rPr>
              <a:t> – 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“The challenge of keeping our garments white”</a:t>
            </a:r>
            <a:endParaRPr lang="en-AU" sz="5400" b="1" dirty="0">
              <a:ln>
                <a:solidFill>
                  <a:schemeClr val="bg1"/>
                </a:solidFill>
              </a:ln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The Letters to the Seven Ecclesias</a:t>
            </a: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765175"/>
          </a:xfrm>
        </p:spPr>
        <p:txBody>
          <a:bodyPr/>
          <a:lstStyle/>
          <a:p>
            <a:r>
              <a:rPr lang="en-AU" sz="4400"/>
              <a:t>///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836613"/>
            <a:ext cx="8791575" cy="5400675"/>
          </a:xfrm>
        </p:spPr>
        <p:txBody>
          <a:bodyPr/>
          <a:lstStyle/>
          <a:p>
            <a:pPr marL="538163" indent="-538163">
              <a:lnSpc>
                <a:spcPct val="90000"/>
              </a:lnSpc>
              <a:spcBef>
                <a:spcPct val="30000"/>
              </a:spcBef>
            </a:pPr>
            <a:r>
              <a:rPr lang="en-US" sz="3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765175"/>
          </a:xfrm>
        </p:spPr>
        <p:txBody>
          <a:bodyPr/>
          <a:lstStyle/>
          <a:p>
            <a:r>
              <a:rPr lang="en-US" sz="4400"/>
              <a:t>Thyatira</a:t>
            </a:r>
            <a:endParaRPr lang="en-AU" sz="440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836613"/>
            <a:ext cx="8791575" cy="5400675"/>
          </a:xfrm>
        </p:spPr>
        <p:txBody>
          <a:bodyPr/>
          <a:lstStyle/>
          <a:p>
            <a:pPr marL="538163" indent="-538163"/>
            <a:r>
              <a:rPr lang="en-US" dirty="0"/>
              <a:t>80 </a:t>
            </a:r>
            <a:r>
              <a:rPr lang="en-US" dirty="0" err="1" smtClean="0"/>
              <a:t>kms</a:t>
            </a:r>
            <a:r>
              <a:rPr lang="en-US" dirty="0" smtClean="0"/>
              <a:t> (50 miles) </a:t>
            </a:r>
            <a:r>
              <a:rPr lang="en-US" dirty="0"/>
              <a:t>east of </a:t>
            </a:r>
            <a:r>
              <a:rPr lang="en-US" dirty="0" err="1"/>
              <a:t>Pergamos</a:t>
            </a:r>
            <a:r>
              <a:rPr lang="en-US" dirty="0"/>
              <a:t>, it was that royal city’s guard post to slow down invaders from the east.</a:t>
            </a:r>
          </a:p>
          <a:p>
            <a:pPr marL="538163" indent="-538163"/>
            <a:r>
              <a:rPr lang="en-US" dirty="0"/>
              <a:t>Noted for its trade guilds (e.g. </a:t>
            </a:r>
            <a:r>
              <a:rPr lang="en-US" dirty="0">
                <a:solidFill>
                  <a:srgbClr val="FFFF00"/>
                </a:solidFill>
              </a:rPr>
              <a:t>Guild of the Dyers</a:t>
            </a:r>
            <a:r>
              <a:rPr lang="en-US" dirty="0"/>
              <a:t>), every skilled worker was a member of a union and was expected to support his association.</a:t>
            </a:r>
          </a:p>
          <a:p>
            <a:pPr marL="538163" indent="-538163"/>
            <a:r>
              <a:rPr lang="en-US" dirty="0"/>
              <a:t>Truth started </a:t>
            </a:r>
            <a:r>
              <a:rPr lang="en-US" dirty="0" smtClean="0"/>
              <a:t>here by </a:t>
            </a:r>
            <a:r>
              <a:rPr lang="en-US" dirty="0"/>
              <a:t>the work of </a:t>
            </a:r>
            <a:r>
              <a:rPr lang="en-US" dirty="0">
                <a:solidFill>
                  <a:srgbClr val="00FF00"/>
                </a:solidFill>
              </a:rPr>
              <a:t>Lydia</a:t>
            </a:r>
            <a:r>
              <a:rPr lang="en-US" dirty="0"/>
              <a:t> </a:t>
            </a:r>
            <a:r>
              <a:rPr lang="en-US" dirty="0" smtClean="0"/>
              <a:t>(converted at Philippi - </a:t>
            </a:r>
            <a:r>
              <a:rPr lang="en-US" dirty="0" smtClean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Acts </a:t>
            </a:r>
            <a:r>
              <a:rPr lang="en-US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16:14</a:t>
            </a:r>
            <a:r>
              <a:rPr lang="en-US" dirty="0"/>
              <a:t>), and </a:t>
            </a:r>
            <a:r>
              <a:rPr lang="en-US" dirty="0">
                <a:solidFill>
                  <a:srgbClr val="00FF00"/>
                </a:solidFill>
              </a:rPr>
              <a:t>Paul</a:t>
            </a:r>
            <a:r>
              <a:rPr lang="en-US" dirty="0"/>
              <a:t> while at Ephesus (</a:t>
            </a:r>
            <a:r>
              <a:rPr lang="en-US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Acts 19:8-10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836613"/>
            <a:ext cx="8791575" cy="5400675"/>
          </a:xfrm>
        </p:spPr>
        <p:txBody>
          <a:bodyPr/>
          <a:lstStyle/>
          <a:p>
            <a:pPr marL="538163" indent="-538163">
              <a:lnSpc>
                <a:spcPct val="90000"/>
              </a:lnSpc>
              <a:spcBef>
                <a:spcPct val="30000"/>
              </a:spcBef>
            </a:pPr>
            <a:r>
              <a:rPr lang="en-US" sz="3400"/>
              <a:t>.</a:t>
            </a:r>
          </a:p>
        </p:txBody>
      </p:sp>
      <p:pic>
        <p:nvPicPr>
          <p:cNvPr id="271364" name="Picture 4" descr="IMG_0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0413"/>
            <a:ext cx="914400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765175"/>
          </a:xfrm>
          <a:solidFill>
            <a:schemeClr val="tx1"/>
          </a:solidFill>
        </p:spPr>
        <p:txBody>
          <a:bodyPr/>
          <a:lstStyle/>
          <a:p>
            <a:r>
              <a:rPr lang="en-AU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Remnants of ancient Thyatira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4500563" cy="765175"/>
          </a:xfrm>
        </p:spPr>
        <p:txBody>
          <a:bodyPr/>
          <a:lstStyle/>
          <a:p>
            <a:r>
              <a:rPr lang="en-AU" sz="4400"/>
              <a:t>“Son of God”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052513"/>
            <a:ext cx="4046538" cy="5024437"/>
          </a:xfrm>
        </p:spPr>
        <p:txBody>
          <a:bodyPr/>
          <a:lstStyle/>
          <a:p>
            <a:pPr marL="538163" indent="-538163"/>
            <a:r>
              <a:rPr lang="en-US" dirty="0">
                <a:solidFill>
                  <a:srgbClr val="00FF00"/>
                </a:solidFill>
              </a:rPr>
              <a:t>“eyes like unto a flame of fire”</a:t>
            </a:r>
            <a:r>
              <a:rPr lang="en-US" dirty="0"/>
              <a:t> -</a:t>
            </a:r>
            <a:r>
              <a:rPr lang="en-AU" dirty="0"/>
              <a:t> </a:t>
            </a:r>
            <a:r>
              <a:rPr lang="en-US" dirty="0"/>
              <a:t>Cp. </a:t>
            </a:r>
            <a:r>
              <a:rPr lang="en-US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1:14-15</a:t>
            </a:r>
            <a:r>
              <a:rPr lang="en-US" dirty="0"/>
              <a:t> = Anger of </a:t>
            </a:r>
            <a:r>
              <a:rPr lang="en-US" dirty="0" smtClean="0"/>
              <a:t>divine </a:t>
            </a:r>
            <a:r>
              <a:rPr lang="en-US" dirty="0" err="1" smtClean="0"/>
              <a:t>judgement</a:t>
            </a:r>
            <a:r>
              <a:rPr lang="en-US" dirty="0"/>
              <a:t>.</a:t>
            </a:r>
          </a:p>
          <a:p>
            <a:pPr marL="538163" indent="-538163"/>
            <a:r>
              <a:rPr lang="en-US" dirty="0">
                <a:solidFill>
                  <a:srgbClr val="00FF00"/>
                </a:solidFill>
              </a:rPr>
              <a:t>“feet are like fine brass”</a:t>
            </a:r>
            <a:r>
              <a:rPr lang="en-US" dirty="0"/>
              <a:t> –</a:t>
            </a:r>
            <a:r>
              <a:rPr lang="en-AU" dirty="0"/>
              <a:t> </a:t>
            </a:r>
            <a:r>
              <a:rPr lang="en-US" dirty="0"/>
              <a:t>Symbol for the immortal judge – </a:t>
            </a:r>
            <a:r>
              <a:rPr lang="en-US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John 5:27</a:t>
            </a:r>
            <a:r>
              <a:rPr lang="en-US" dirty="0"/>
              <a:t>.</a:t>
            </a:r>
            <a:endParaRPr lang="en-US" sz="3400" dirty="0"/>
          </a:p>
        </p:txBody>
      </p:sp>
      <p:pic>
        <p:nvPicPr>
          <p:cNvPr id="307204" name="Picture 4" descr="File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50" y="0"/>
            <a:ext cx="4654550" cy="6894513"/>
          </a:xfrm>
          <a:prstGeom prst="rect">
            <a:avLst/>
          </a:prstGeom>
          <a:noFill/>
        </p:spPr>
      </p:pic>
      <p:sp>
        <p:nvSpPr>
          <p:cNvPr id="307205" name="Line 5"/>
          <p:cNvSpPr>
            <a:spLocks noChangeShapeType="1"/>
          </p:cNvSpPr>
          <p:nvPr/>
        </p:nvSpPr>
        <p:spPr bwMode="auto">
          <a:xfrm>
            <a:off x="4211638" y="1341438"/>
            <a:ext cx="2305050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6" name="Line 6"/>
          <p:cNvSpPr>
            <a:spLocks noChangeShapeType="1"/>
          </p:cNvSpPr>
          <p:nvPr/>
        </p:nvSpPr>
        <p:spPr bwMode="auto">
          <a:xfrm>
            <a:off x="4211638" y="3933825"/>
            <a:ext cx="2376487" cy="23034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7984" y="88922"/>
            <a:ext cx="476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The multitudinous Christ vision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5733139"/>
            <a:ext cx="309634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AU" sz="24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Exercising dominion as ‘the Son of man’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uiExpand="1" build="p"/>
      <p:bldP spid="307205" grpId="0" animBg="1"/>
      <p:bldP spid="30720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73025" y="79375"/>
            <a:ext cx="54356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REVELATION 2</a:t>
            </a:r>
          </a:p>
          <a:p>
            <a:pPr algn="just">
              <a:lnSpc>
                <a:spcPct val="90000"/>
              </a:lnSpc>
              <a:spcBef>
                <a:spcPct val="15000"/>
              </a:spcBef>
            </a:pPr>
            <a:r>
              <a:rPr lang="en-US" sz="2000" b="1" baseline="30000" dirty="0">
                <a:solidFill>
                  <a:schemeClr val="bg1"/>
                </a:solidFill>
                <a:latin typeface="Bookman Old Style" pitchFamily="18" charset="0"/>
              </a:rPr>
              <a:t>18 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And unto the angel of the ecclesia in </a:t>
            </a:r>
            <a:r>
              <a:rPr lang="en-US" sz="2000" b="1" dirty="0">
                <a:solidFill>
                  <a:srgbClr val="00FF00"/>
                </a:solidFill>
                <a:latin typeface="Bookman Old Style" pitchFamily="18" charset="0"/>
              </a:rPr>
              <a:t>Thyatira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 write; These things </a:t>
            </a:r>
            <a:r>
              <a:rPr lang="en-US" sz="2000" b="1" dirty="0" err="1">
                <a:solidFill>
                  <a:schemeClr val="bg1"/>
                </a:solidFill>
                <a:latin typeface="Bookman Old Style" pitchFamily="18" charset="0"/>
              </a:rPr>
              <a:t>saith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 the Son of God, who hath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his eyes like unto a flame of fire, and his feet are like fine brass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;</a:t>
            </a:r>
          </a:p>
          <a:p>
            <a:pPr algn="just">
              <a:lnSpc>
                <a:spcPct val="90000"/>
              </a:lnSpc>
            </a:pPr>
            <a:r>
              <a:rPr lang="en-US" sz="2000" b="1" baseline="30000" dirty="0">
                <a:solidFill>
                  <a:schemeClr val="bg1"/>
                </a:solidFill>
                <a:latin typeface="Bookman Old Style" pitchFamily="18" charset="0"/>
              </a:rPr>
              <a:t>19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 I know thy works, and love, and service, and faith, and thy patience, and thy works; and the last to be more than the first.</a:t>
            </a:r>
          </a:p>
          <a:p>
            <a:pPr algn="just">
              <a:lnSpc>
                <a:spcPct val="90000"/>
              </a:lnSpc>
            </a:pPr>
            <a:r>
              <a:rPr lang="en-US" sz="2000" b="1" baseline="30000" dirty="0">
                <a:solidFill>
                  <a:schemeClr val="bg1"/>
                </a:solidFill>
                <a:latin typeface="Bookman Old Style" pitchFamily="18" charset="0"/>
              </a:rPr>
              <a:t>20 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Notwithstanding I have against thee, because </a:t>
            </a:r>
            <a:r>
              <a:rPr lang="en-US" sz="2000" b="1" dirty="0">
                <a:solidFill>
                  <a:srgbClr val="FFFF00"/>
                </a:solidFill>
                <a:latin typeface="Bookman Old Style" pitchFamily="18" charset="0"/>
              </a:rPr>
              <a:t>thou </a:t>
            </a:r>
            <a:r>
              <a:rPr lang="en-US" sz="2000" b="1" dirty="0" err="1">
                <a:solidFill>
                  <a:srgbClr val="FFFF00"/>
                </a:solidFill>
                <a:latin typeface="Bookman Old Style" pitchFamily="18" charset="0"/>
              </a:rPr>
              <a:t>sufferest</a:t>
            </a:r>
            <a:r>
              <a:rPr lang="en-US" sz="2000" b="1" dirty="0">
                <a:solidFill>
                  <a:srgbClr val="FFFF00"/>
                </a:solidFill>
                <a:latin typeface="Bookman Old Style" pitchFamily="18" charset="0"/>
              </a:rPr>
              <a:t> that woman Jezebel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, which </a:t>
            </a:r>
            <a:r>
              <a:rPr lang="en-US" sz="2000" b="1" dirty="0" err="1">
                <a:solidFill>
                  <a:schemeClr val="bg1"/>
                </a:solidFill>
                <a:latin typeface="Bookman Old Style" pitchFamily="18" charset="0"/>
              </a:rPr>
              <a:t>calleth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 herself a prophetess, to teach and to seduce my servants to commit fornication, and to eat things sacrificed unto idols.</a:t>
            </a:r>
          </a:p>
          <a:p>
            <a:pPr algn="just">
              <a:lnSpc>
                <a:spcPct val="90000"/>
              </a:lnSpc>
              <a:spcBef>
                <a:spcPct val="15000"/>
              </a:spcBef>
            </a:pPr>
            <a:r>
              <a:rPr lang="en-US" sz="2000" b="1" baseline="30000" dirty="0">
                <a:solidFill>
                  <a:schemeClr val="bg1"/>
                </a:solidFill>
                <a:latin typeface="Bookman Old Style" pitchFamily="18" charset="0"/>
              </a:rPr>
              <a:t>24 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But unto you I say, and unto the rest in Thyatira, as many as have not this doctrine, and which have not known the depths of Satan, as they speak; I will put upon you none other burden.</a:t>
            </a:r>
          </a:p>
          <a:p>
            <a:pPr algn="just">
              <a:lnSpc>
                <a:spcPct val="90000"/>
              </a:lnSpc>
            </a:pPr>
            <a:r>
              <a:rPr lang="en-US" sz="2000" b="1" baseline="30000" dirty="0">
                <a:solidFill>
                  <a:schemeClr val="bg1"/>
                </a:solidFill>
                <a:latin typeface="Bookman Old Style" pitchFamily="18" charset="0"/>
              </a:rPr>
              <a:t>25 </a:t>
            </a:r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</a:rPr>
              <a:t>But that which ye have already hold fast till I come.</a:t>
            </a:r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5480050" y="304800"/>
            <a:ext cx="3556000" cy="61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00FF00"/>
                </a:solidFill>
                <a:latin typeface="Arial Black" pitchFamily="34" charset="0"/>
                <a:cs typeface="Arial" charset="0"/>
              </a:rPr>
              <a:t>Thyatira</a:t>
            </a:r>
          </a:p>
          <a:p>
            <a:pPr algn="ctr">
              <a:lnSpc>
                <a:spcPct val="95000"/>
              </a:lnSpc>
              <a:spcBef>
                <a:spcPct val="15000"/>
              </a:spcBef>
            </a:pPr>
            <a:r>
              <a:rPr lang="en-US" sz="3200" b="1" dirty="0">
                <a:solidFill>
                  <a:srgbClr val="FFFF00"/>
                </a:solidFill>
                <a:cs typeface="Arial" charset="0"/>
              </a:rPr>
              <a:t>Even when the faithful know and do </a:t>
            </a:r>
            <a:r>
              <a:rPr lang="en-US" sz="3200" b="1" dirty="0" smtClean="0">
                <a:solidFill>
                  <a:srgbClr val="FFFF00"/>
                </a:solidFill>
                <a:cs typeface="Arial" charset="0"/>
              </a:rPr>
              <a:t>many </a:t>
            </a:r>
            <a:r>
              <a:rPr lang="en-US" sz="3200" b="1" dirty="0">
                <a:solidFill>
                  <a:srgbClr val="FFFF00"/>
                </a:solidFill>
                <a:cs typeface="Arial" charset="0"/>
              </a:rPr>
              <a:t>right </a:t>
            </a:r>
            <a:r>
              <a:rPr lang="en-US" sz="3200" b="1" dirty="0" smtClean="0">
                <a:solidFill>
                  <a:srgbClr val="FFFF00"/>
                </a:solidFill>
                <a:cs typeface="Arial" charset="0"/>
              </a:rPr>
              <a:t>things, </a:t>
            </a:r>
            <a:r>
              <a:rPr lang="en-US" sz="3200" b="1" dirty="0">
                <a:solidFill>
                  <a:srgbClr val="FFFF00"/>
                </a:solidFill>
                <a:cs typeface="Arial" charset="0"/>
              </a:rPr>
              <a:t>an ecclesia can be endangered by false teachers. 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  <a:cs typeface="Arial" charset="0"/>
              </a:rPr>
              <a:t>We must steadfastly hold fast to the faith once delivered to the saints.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4859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4400" dirty="0"/>
              <a:t>Thyatira – The compromising Ecclesia</a:t>
            </a:r>
            <a:endParaRPr lang="en-AU" sz="440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947" y="1476370"/>
            <a:ext cx="8964488" cy="4040862"/>
          </a:xfrm>
        </p:spPr>
        <p:txBody>
          <a:bodyPr/>
          <a:lstStyle/>
          <a:p>
            <a:pPr marL="620713" indent="-620713">
              <a:spcBef>
                <a:spcPts val="600"/>
              </a:spcBef>
            </a:pPr>
            <a:r>
              <a:rPr lang="en-US" dirty="0">
                <a:solidFill>
                  <a:srgbClr val="00FF00"/>
                </a:solidFill>
              </a:rPr>
              <a:t>Commended by Christ for</a:t>
            </a:r>
            <a:r>
              <a:rPr lang="en-US" dirty="0"/>
              <a:t>:</a:t>
            </a:r>
          </a:p>
          <a:p>
            <a:pPr marL="1336675" lvl="1" indent="-536575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/>
              <a:t>works, love and service;</a:t>
            </a:r>
          </a:p>
          <a:p>
            <a:pPr marL="1336675" lvl="1" indent="-536575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/>
              <a:t>faith and endurance;</a:t>
            </a:r>
          </a:p>
          <a:p>
            <a:pPr marL="1336675" lvl="1" indent="-536575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/>
              <a:t>more </a:t>
            </a:r>
            <a:r>
              <a:rPr lang="en-US" sz="3200" dirty="0" smtClean="0"/>
              <a:t>works (</a:t>
            </a:r>
            <a:r>
              <a:rPr lang="en-US" sz="3200" b="0" dirty="0" smtClean="0">
                <a:latin typeface="Impact" pitchFamily="34" charset="0"/>
              </a:rPr>
              <a:t>focus on </a:t>
            </a:r>
            <a:r>
              <a:rPr lang="en-US" sz="3200" b="0" dirty="0" smtClean="0">
                <a:solidFill>
                  <a:srgbClr val="FFC000"/>
                </a:solidFill>
                <a:latin typeface="Impact" pitchFamily="34" charset="0"/>
              </a:rPr>
              <a:t>doing</a:t>
            </a:r>
            <a:r>
              <a:rPr lang="en-US" sz="3200" b="0" dirty="0" smtClean="0">
                <a:latin typeface="Impact" pitchFamily="34" charset="0"/>
              </a:rPr>
              <a:t> not </a:t>
            </a:r>
            <a:r>
              <a:rPr lang="en-US" sz="3200" b="0" dirty="0" smtClean="0">
                <a:solidFill>
                  <a:srgbClr val="00FFFF"/>
                </a:solidFill>
                <a:latin typeface="Impact" pitchFamily="34" charset="0"/>
              </a:rPr>
              <a:t>doctrine</a:t>
            </a:r>
            <a:r>
              <a:rPr lang="en-US" sz="3200" dirty="0" smtClean="0"/>
              <a:t>).</a:t>
            </a:r>
            <a:endParaRPr lang="en-US" sz="3200" dirty="0"/>
          </a:p>
          <a:p>
            <a:pPr marL="620713" indent="-620713">
              <a:spcBef>
                <a:spcPts val="600"/>
              </a:spcBef>
            </a:pPr>
            <a:r>
              <a:rPr lang="en-US" dirty="0">
                <a:solidFill>
                  <a:srgbClr val="FFFF00"/>
                </a:solidFill>
              </a:rPr>
              <a:t>But </a:t>
            </a:r>
            <a:r>
              <a:rPr lang="en-US" dirty="0" err="1">
                <a:solidFill>
                  <a:srgbClr val="FFFF00"/>
                </a:solidFill>
              </a:rPr>
              <a:t>criticised</a:t>
            </a:r>
            <a:r>
              <a:rPr lang="en-US" dirty="0">
                <a:solidFill>
                  <a:srgbClr val="FFFF00"/>
                </a:solidFill>
              </a:rPr>
              <a:t> for</a:t>
            </a:r>
            <a:r>
              <a:rPr lang="en-US" dirty="0"/>
              <a:t>:</a:t>
            </a:r>
          </a:p>
          <a:p>
            <a:pPr marL="1336675" lvl="1" indent="-536575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/>
              <a:t>toleration of a seducing Jezebel class.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635" y="5013176"/>
            <a:ext cx="835292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AU" sz="3200" dirty="0" smtClean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V.24</a:t>
            </a:r>
            <a:r>
              <a:rPr lang="en-AU" sz="32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AU" sz="3200" dirty="0" smtClean="0">
                <a:solidFill>
                  <a:srgbClr val="00FF00"/>
                </a:solidFill>
                <a:latin typeface="Arial Black" pitchFamily="34" charset="0"/>
              </a:rPr>
              <a:t>- Only one thing is required of them – eject the teachers of </a:t>
            </a:r>
            <a:r>
              <a:rPr lang="en-AU" sz="3200" dirty="0" smtClean="0">
                <a:solidFill>
                  <a:srgbClr val="00FF00"/>
                </a:solidFill>
                <a:latin typeface="Arial Black" pitchFamily="34" charset="0"/>
              </a:rPr>
              <a:t>error from their midst!</a:t>
            </a:r>
            <a:endParaRPr lang="en-US" sz="3200" dirty="0"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The Letters to the Seven Ecclesias</a:t>
            </a: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341438"/>
          </a:xfrm>
        </p:spPr>
        <p:txBody>
          <a:bodyPr/>
          <a:lstStyle/>
          <a:p>
            <a:r>
              <a:rPr lang="en-AU" sz="4400"/>
              <a:t>Why judgement pending? - Apostasy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1700213"/>
            <a:ext cx="8791575" cy="4537075"/>
          </a:xfrm>
        </p:spPr>
        <p:txBody>
          <a:bodyPr/>
          <a:lstStyle/>
          <a:p>
            <a:pPr marL="538163" indent="-538163">
              <a:lnSpc>
                <a:spcPct val="90000"/>
              </a:lnSpc>
              <a:spcBef>
                <a:spcPct val="30000"/>
              </a:spcBef>
            </a:pPr>
            <a:r>
              <a:rPr lang="en-US" dirty="0" err="1">
                <a:solidFill>
                  <a:srgbClr val="00FF00"/>
                </a:solidFill>
              </a:rPr>
              <a:t>Thyatiran</a:t>
            </a:r>
            <a:r>
              <a:rPr lang="en-US" dirty="0">
                <a:solidFill>
                  <a:srgbClr val="00FF00"/>
                </a:solidFill>
              </a:rPr>
              <a:t> Epoch</a:t>
            </a:r>
            <a:r>
              <a:rPr lang="en-US" dirty="0"/>
              <a:t> - </a:t>
            </a:r>
            <a:r>
              <a:rPr lang="en-US" dirty="0">
                <a:solidFill>
                  <a:srgbClr val="FFFF00"/>
                </a:solidFill>
              </a:rPr>
              <a:t>AD 606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1572</a:t>
            </a:r>
            <a:r>
              <a:rPr lang="en-US" dirty="0"/>
              <a:t> when true witnessing came to an end - 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Jezebel</a:t>
            </a:r>
            <a:r>
              <a:rPr lang="en-US" dirty="0"/>
              <a:t> ascendant in </a:t>
            </a:r>
            <a:r>
              <a:rPr lang="en-US" dirty="0" smtClean="0"/>
              <a:t>the Papal </a:t>
            </a:r>
            <a:r>
              <a:rPr lang="en-US" dirty="0"/>
              <a:t>system.</a:t>
            </a:r>
          </a:p>
          <a:p>
            <a:pPr marL="538163" indent="-538163">
              <a:lnSpc>
                <a:spcPct val="90000"/>
              </a:lnSpc>
              <a:spcBef>
                <a:spcPct val="30000"/>
              </a:spcBef>
            </a:pPr>
            <a:r>
              <a:rPr lang="en-US" dirty="0"/>
              <a:t>Without purity of doctrine there is no salvation – </a:t>
            </a:r>
            <a:r>
              <a:rPr lang="en-US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 Tim. 4:12-16</a:t>
            </a:r>
            <a:r>
              <a:rPr lang="en-US" dirty="0"/>
              <a:t>.</a:t>
            </a:r>
          </a:p>
          <a:p>
            <a:pPr marL="538163" indent="-538163">
              <a:lnSpc>
                <a:spcPct val="90000"/>
              </a:lnSpc>
              <a:spcBef>
                <a:spcPct val="30000"/>
              </a:spcBef>
            </a:pPr>
            <a:r>
              <a:rPr lang="en-US" dirty="0"/>
              <a:t>Allowing error to be taught results in shipwreck – </a:t>
            </a:r>
            <a:r>
              <a:rPr lang="en-US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 Tim. 1:19-20</a:t>
            </a:r>
            <a:r>
              <a:rPr lang="en-US" dirty="0"/>
              <a:t>.</a:t>
            </a:r>
          </a:p>
          <a:p>
            <a:pPr marL="538163" indent="-538163">
              <a:lnSpc>
                <a:spcPct val="90000"/>
              </a:lnSpc>
              <a:spcBef>
                <a:spcPct val="30000"/>
              </a:spcBef>
            </a:pPr>
            <a:r>
              <a:rPr lang="en-US" dirty="0"/>
              <a:t>Proven teachers of error must be ejected – </a:t>
            </a:r>
            <a:r>
              <a:rPr lang="en-US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Titus 3:1-11; Gal. 1:8-9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rbit">
  <a:themeElements>
    <a:clrScheme name="4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4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rbit">
  <a:themeElements>
    <a:clrScheme name="2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2_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rbit">
  <a:themeElements>
    <a:clrScheme name="1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1_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2340</Words>
  <Application>Microsoft Office PowerPoint</Application>
  <PresentationFormat>On-screen Show (4:3)</PresentationFormat>
  <Paragraphs>272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Default Design</vt:lpstr>
      <vt:lpstr>Mountain Top</vt:lpstr>
      <vt:lpstr>4_Orbit</vt:lpstr>
      <vt:lpstr>2_Orbit</vt:lpstr>
      <vt:lpstr>1_Mountain Top</vt:lpstr>
      <vt:lpstr>2_Mountain Top</vt:lpstr>
      <vt:lpstr>1_Orbit</vt:lpstr>
      <vt:lpstr>Generic</vt:lpstr>
      <vt:lpstr>CorelDRAW! Graphic</vt:lpstr>
      <vt:lpstr>“I know thy works”</vt:lpstr>
      <vt:lpstr>“The challenge of remaining steadfast to the end”</vt:lpstr>
      <vt:lpstr>Thyatira</vt:lpstr>
      <vt:lpstr>Thyatira</vt:lpstr>
      <vt:lpstr>Remnants of ancient Thyatira</vt:lpstr>
      <vt:lpstr>“Son of God”</vt:lpstr>
      <vt:lpstr>Slide 7</vt:lpstr>
      <vt:lpstr>Thyatira – The compromising Ecclesia</vt:lpstr>
      <vt:lpstr>Why judgement pending? - Apostasy</vt:lpstr>
      <vt:lpstr>Slide 10</vt:lpstr>
      <vt:lpstr>Slide 11</vt:lpstr>
      <vt:lpstr>Slide 12</vt:lpstr>
      <vt:lpstr>Slide 13</vt:lpstr>
      <vt:lpstr>Slide 14</vt:lpstr>
      <vt:lpstr>Three parts of the Great City</vt:lpstr>
      <vt:lpstr>Slide 16</vt:lpstr>
      <vt:lpstr>Elijah on Mt. Horeb 1 Kings 19</vt:lpstr>
      <vt:lpstr>Slide 18</vt:lpstr>
      <vt:lpstr>Great Babylon divided into 3 parts Rev. 16:16-21</vt:lpstr>
      <vt:lpstr>Events of the Jubilee Period</vt:lpstr>
      <vt:lpstr>The promise will be kept!  Rev 2:26-27 </vt:lpstr>
      <vt:lpstr>Thyatira today</vt:lpstr>
      <vt:lpstr>Slide 23</vt:lpstr>
      <vt:lpstr>Complete fulfilment of Rev. 16:14</vt:lpstr>
      <vt:lpstr>Nimrod founded the kingdom of men – Gen. 10:10</vt:lpstr>
      <vt:lpstr>Slide 26</vt:lpstr>
      <vt:lpstr>Slide 27</vt:lpstr>
      <vt:lpstr>Slide 28</vt:lpstr>
      <vt:lpstr>Pontiff – Where from?</vt:lpstr>
      <vt:lpstr>Janus - Roman version of Nimrod</vt:lpstr>
      <vt:lpstr>Slide 31</vt:lpstr>
      <vt:lpstr>Next study… God willing</vt:lpstr>
      <vt:lpstr>///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225</cp:revision>
  <dcterms:created xsi:type="dcterms:W3CDTF">2004-05-03T10:54:10Z</dcterms:created>
  <dcterms:modified xsi:type="dcterms:W3CDTF">2013-03-09T13:52:53Z</dcterms:modified>
</cp:coreProperties>
</file>